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6" r:id="rId2"/>
    <p:sldId id="257" r:id="rId3"/>
    <p:sldId id="258" r:id="rId4"/>
    <p:sldId id="320" r:id="rId5"/>
    <p:sldId id="321" r:id="rId6"/>
    <p:sldId id="310" r:id="rId7"/>
    <p:sldId id="322" r:id="rId8"/>
    <p:sldId id="311" r:id="rId9"/>
    <p:sldId id="312" r:id="rId10"/>
    <p:sldId id="313" r:id="rId11"/>
    <p:sldId id="374" r:id="rId12"/>
    <p:sldId id="323" r:id="rId13"/>
    <p:sldId id="326" r:id="rId14"/>
    <p:sldId id="259" r:id="rId15"/>
    <p:sldId id="283" r:id="rId16"/>
    <p:sldId id="327" r:id="rId17"/>
    <p:sldId id="330" r:id="rId18"/>
    <p:sldId id="332" r:id="rId19"/>
    <p:sldId id="334" r:id="rId20"/>
    <p:sldId id="261" r:id="rId21"/>
    <p:sldId id="337" r:id="rId22"/>
    <p:sldId id="338" r:id="rId23"/>
    <p:sldId id="339" r:id="rId24"/>
    <p:sldId id="341" r:id="rId25"/>
    <p:sldId id="342" r:id="rId26"/>
    <p:sldId id="352" r:id="rId27"/>
    <p:sldId id="359" r:id="rId28"/>
    <p:sldId id="355" r:id="rId29"/>
    <p:sldId id="347" r:id="rId30"/>
    <p:sldId id="358" r:id="rId31"/>
    <p:sldId id="345" r:id="rId32"/>
    <p:sldId id="343" r:id="rId33"/>
    <p:sldId id="373" r:id="rId34"/>
    <p:sldId id="364" r:id="rId35"/>
    <p:sldId id="375" r:id="rId36"/>
    <p:sldId id="365" r:id="rId37"/>
    <p:sldId id="367" r:id="rId38"/>
    <p:sldId id="344" r:id="rId39"/>
    <p:sldId id="368" r:id="rId40"/>
    <p:sldId id="370" r:id="rId41"/>
    <p:sldId id="346" r:id="rId42"/>
    <p:sldId id="371" r:id="rId43"/>
    <p:sldId id="349" r:id="rId44"/>
    <p:sldId id="287" r:id="rId45"/>
    <p:sldId id="372" r:id="rId46"/>
    <p:sldId id="273" r:id="rId47"/>
    <p:sldId id="275" r:id="rId48"/>
    <p:sldId id="276" r:id="rId49"/>
    <p:sldId id="277" r:id="rId50"/>
    <p:sldId id="278" r:id="rId51"/>
    <p:sldId id="302" r:id="rId52"/>
    <p:sldId id="284" r:id="rId53"/>
    <p:sldId id="286" r:id="rId54"/>
    <p:sldId id="285" r:id="rId55"/>
    <p:sldId id="279" r:id="rId56"/>
    <p:sldId id="280" r:id="rId57"/>
    <p:sldId id="281" r:id="rId58"/>
  </p:sldIdLst>
  <p:sldSz cx="9144000" cy="5143500" type="screen16x9"/>
  <p:notesSz cx="6761163" cy="9942513"/>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5F5F5F"/>
    <a:srgbClr val="FFFFFF"/>
    <a:srgbClr val="EBC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918" autoAdjust="0"/>
  </p:normalViewPr>
  <p:slideViewPr>
    <p:cSldViewPr snapToGrid="0">
      <p:cViewPr varScale="1">
        <p:scale>
          <a:sx n="114" d="100"/>
          <a:sy n="114" d="100"/>
        </p:scale>
        <p:origin x="666" y="102"/>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BF700D66-3F46-45FE-A373-049E2576D3D4}" type="datetimeFigureOut">
              <a:rPr lang="zh-CN" altLang="en-US" smtClean="0"/>
              <a:t>2022/8/28</a:t>
            </a:fld>
            <a:endParaRPr lang="zh-CN" altLang="en-US"/>
          </a:p>
        </p:txBody>
      </p:sp>
      <p:sp>
        <p:nvSpPr>
          <p:cNvPr id="4" name="幻灯片图像占位符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D9F8E4B5-25E7-42EC-ADEE-F8DF4772CEBA}" type="slidenum">
              <a:rPr lang="zh-CN" altLang="en-US" smtClean="0"/>
              <a:t>‹#›</a:t>
            </a:fld>
            <a:endParaRPr lang="zh-CN" altLang="en-US"/>
          </a:p>
        </p:txBody>
      </p:sp>
    </p:spTree>
    <p:extLst>
      <p:ext uri="{BB962C8B-B14F-4D97-AF65-F5344CB8AC3E}">
        <p14:creationId xmlns:p14="http://schemas.microsoft.com/office/powerpoint/2010/main" val="288932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8503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157227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2498637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2" y="273845"/>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360369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128538"/>
      </p:ext>
    </p:extLst>
  </p:cSld>
  <p:clrMapOvr>
    <a:masterClrMapping/>
  </p:clrMapOvr>
  <mc:AlternateContent xmlns:mc="http://schemas.openxmlformats.org/markup-compatibility/2006" xmlns:p14="http://schemas.microsoft.com/office/powerpoint/2010/main">
    <mc:Choice Requires="p14">
      <p:transition spd="slow" p14:dur="1399"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365616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3472289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175373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2"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2"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1292946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418155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598166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224243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02E9B093-C796-4824-9EA9-82CED44ADE81}" type="datetimeFigureOut">
              <a:rPr lang="zh-CN" altLang="en-US" smtClean="0"/>
              <a:pPr/>
              <a:t>2022/8/28</a:t>
            </a:fld>
            <a:endParaRPr lang="zh-CN" alt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35D67BE2-20A6-446B-A366-E0AF4942A805}" type="slidenum">
              <a:rPr lang="zh-CN" altLang="en-US" smtClean="0"/>
              <a:pPr/>
              <a:t>‹#›</a:t>
            </a:fld>
            <a:endParaRPr lang="zh-CN" altLang="en-US"/>
          </a:p>
        </p:txBody>
      </p:sp>
    </p:spTree>
    <p:extLst>
      <p:ext uri="{BB962C8B-B14F-4D97-AF65-F5344CB8AC3E}">
        <p14:creationId xmlns:p14="http://schemas.microsoft.com/office/powerpoint/2010/main" val="3081448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245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5.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23478;&#24237;&#32463;&#27982;&#22256;&#38590;&#23398;&#29983;&#35748;&#23450;&#23454;&#26045;&#32454;&#21017;"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23478;&#24237;&#32463;&#27982;&#22256;&#38590;&#23398;&#29983;&#35748;&#23450;&#23454;&#26045;&#32454;&#21017;/0&#26657;&#21457;&#12308;2022&#12309;XX&#21495;&#20851;&#20110;&#21360;&#21457;&#12298;&#28100;&#21338;&#19971;&#20013;&#23478;&#24237;&#32463;&#27982;&#22256;&#38590;&#23398;&#29983;&#35748;&#23450;&#24037;&#20316;&#23454;&#26045;&#32454;&#21017;&#12299;&#30340;&#36890;&#30693;.doc"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0.png"/><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0.png"/><Relationship Id="rId4" Type="http://schemas.microsoft.com/office/2007/relationships/hdphoto" Target="../media/hdphoto3.wdp"/></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8261" y="1948127"/>
            <a:ext cx="4158762" cy="2450253"/>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58261"/>
            <a:ext cx="1572732" cy="2506279"/>
          </a:xfrm>
          <a:prstGeom prst="rect">
            <a:avLst/>
          </a:prstGeom>
        </p:spPr>
      </p:pic>
      <p:sp>
        <p:nvSpPr>
          <p:cNvPr id="10" name="文本框 9"/>
          <p:cNvSpPr txBox="1"/>
          <p:nvPr/>
        </p:nvSpPr>
        <p:spPr>
          <a:xfrm>
            <a:off x="1293794" y="373368"/>
            <a:ext cx="7636021" cy="2041585"/>
          </a:xfrm>
          <a:prstGeom prst="rect">
            <a:avLst/>
          </a:prstGeom>
          <a:noFill/>
        </p:spPr>
        <p:txBody>
          <a:bodyPr wrap="square" rtlCol="0">
            <a:spAutoFit/>
          </a:bodyPr>
          <a:lstStyle/>
          <a:p>
            <a:pPr algn="ctr">
              <a:lnSpc>
                <a:spcPts val="3800"/>
              </a:lnSpc>
            </a:pPr>
            <a:r>
              <a:rPr lang="en-US" altLang="zh-CN" sz="1800" dirty="0"/>
              <a:t>        2022-2023</a:t>
            </a:r>
            <a:r>
              <a:rPr lang="zh-CN" altLang="en-US" sz="1800" dirty="0"/>
              <a:t>学年度秋季学期学生资助工作培训会</a:t>
            </a:r>
            <a:endParaRPr lang="en-US" altLang="zh-CN" sz="1800" dirty="0"/>
          </a:p>
          <a:p>
            <a:pPr>
              <a:lnSpc>
                <a:spcPts val="3800"/>
              </a:lnSpc>
            </a:pPr>
            <a:endParaRPr lang="en-US" altLang="zh-CN" sz="1800" dirty="0"/>
          </a:p>
          <a:p>
            <a:pPr algn="ctr">
              <a:lnSpc>
                <a:spcPts val="3800"/>
              </a:lnSpc>
            </a:pPr>
            <a:r>
              <a:rPr lang="zh-CN" altLang="en-US" sz="4000" b="1" dirty="0"/>
              <a:t>家庭经济困难学生认定工作规范</a:t>
            </a:r>
            <a:endParaRPr lang="zh-CN" altLang="zh-CN" sz="4000" dirty="0"/>
          </a:p>
          <a:p>
            <a:pPr>
              <a:lnSpc>
                <a:spcPts val="3800"/>
              </a:lnSpc>
            </a:pPr>
            <a:r>
              <a:rPr lang="en-US" altLang="zh-CN" sz="2400" dirty="0"/>
              <a:t>                               </a:t>
            </a:r>
            <a:endParaRPr lang="zh-CN" altLang="zh-CN" sz="3200" dirty="0"/>
          </a:p>
        </p:txBody>
      </p:sp>
      <p:sp>
        <p:nvSpPr>
          <p:cNvPr id="7" name="日期占位符 1"/>
          <p:cNvSpPr txBox="1">
            <a:spLocks noChangeArrowheads="1"/>
          </p:cNvSpPr>
          <p:nvPr/>
        </p:nvSpPr>
        <p:spPr bwMode="auto">
          <a:xfrm>
            <a:off x="6326262" y="2632692"/>
            <a:ext cx="2306991" cy="1547948"/>
          </a:xfrm>
          <a:prstGeom prst="rect">
            <a:avLst/>
          </a:prstGeom>
          <a:noFill/>
          <a:ln>
            <a:miter lim="800000"/>
            <a:headEnd/>
            <a:tailEnd/>
          </a:ln>
        </p:spPr>
        <p:txBody>
          <a:bodyPr vert="horz" wrap="square" lIns="91440" tIns="45720" rIns="91440" bIns="45720" numCol="1" anchorCtr="0" compatLnSpc="1">
            <a:prstTxWarp prst="textNoShape">
              <a:avLst/>
            </a:prstTxWarp>
          </a:bodyPr>
          <a:lstStyle/>
          <a:p>
            <a:pPr algn="ctr" defTabSz="914400" eaLnBrk="0" fontAlgn="base" hangingPunct="0">
              <a:spcBef>
                <a:spcPct val="0"/>
              </a:spcBef>
              <a:spcAft>
                <a:spcPct val="0"/>
              </a:spcAft>
              <a:defRPr/>
            </a:pPr>
            <a:r>
              <a:rPr lang="zh-CN" altLang="en-US" sz="3600" b="1" dirty="0">
                <a:solidFill>
                  <a:schemeClr val="tx1">
                    <a:lumMod val="85000"/>
                    <a:lumOff val="15000"/>
                  </a:schemeClr>
                </a:solidFill>
                <a:latin typeface="方正华隶简体"/>
              </a:rPr>
              <a:t>常成玉</a:t>
            </a:r>
            <a:endParaRPr kumimoji="0" lang="en-US" altLang="zh-CN" sz="3600" b="0" i="0" u="none" strike="noStrike" kern="1200" cap="none" spc="0" normalizeH="0" baseline="0" noProof="0" dirty="0">
              <a:ln>
                <a:noFill/>
              </a:ln>
              <a:solidFill>
                <a:srgbClr val="5F5F5F"/>
              </a:solidFill>
              <a:effectLst/>
              <a:uLnTx/>
              <a:uFillTx/>
              <a:latin typeface="Times New Roman" pitchFamily="18" charset="0"/>
              <a:ea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defRPr/>
            </a:pPr>
            <a:fld id="{93CA6A07-5603-4983-964E-23FE8C40507B}" type="datetime1">
              <a:rPr kumimoji="0" lang="zh-CN" altLang="en-US" sz="3600" b="0" i="0" u="none" strike="noStrike" kern="1200" cap="none" spc="0" normalizeH="0" baseline="0" noProof="0" smtClean="0">
                <a:ln>
                  <a:noFill/>
                </a:ln>
                <a:solidFill>
                  <a:srgbClr val="5F5F5F"/>
                </a:solidFill>
                <a:effectLst/>
                <a:uLnTx/>
                <a:uFillTx/>
                <a:latin typeface="Times New Roman" pitchFamily="18" charset="0"/>
                <a:ea typeface="宋体" panose="02010600030101010101" pitchFamily="2" charset="-122"/>
              </a:rPr>
              <a:pPr marL="0" marR="0" lvl="0" indent="0" algn="l" defTabSz="914400" rtl="0" eaLnBrk="0" fontAlgn="base" latinLnBrk="0" hangingPunct="0">
                <a:lnSpc>
                  <a:spcPct val="100000"/>
                </a:lnSpc>
                <a:spcBef>
                  <a:spcPct val="0"/>
                </a:spcBef>
                <a:spcAft>
                  <a:spcPct val="0"/>
                </a:spcAft>
                <a:buClrTx/>
                <a:buSzTx/>
                <a:buFontTx/>
                <a:buNone/>
                <a:tabLst/>
                <a:defRPr/>
              </a:pPr>
              <a:t>2022/8/28</a:t>
            </a:fld>
            <a:endParaRPr kumimoji="0" lang="en-US" altLang="zh-CN" sz="3600" b="0" i="0" u="none" strike="noStrike" kern="1200" cap="none" spc="0" normalizeH="0" baseline="0" noProof="0" dirty="0">
              <a:ln>
                <a:noFill/>
              </a:ln>
              <a:solidFill>
                <a:srgbClr val="5F5F5F"/>
              </a:solidFill>
              <a:effectLst/>
              <a:uLnTx/>
              <a:uFillTx/>
              <a:latin typeface="Times New Roman" pitchFamily="18" charset="0"/>
              <a:ea typeface="宋体" panose="02010600030101010101" pitchFamily="2" charset="-122"/>
            </a:endParaRPr>
          </a:p>
        </p:txBody>
      </p:sp>
    </p:spTree>
    <p:extLst>
      <p:ext uri="{BB962C8B-B14F-4D97-AF65-F5344CB8AC3E}">
        <p14:creationId xmlns:p14="http://schemas.microsoft.com/office/powerpoint/2010/main" val="4135923632"/>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347863" y="209449"/>
            <a:ext cx="7395706"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2" name="爆炸形 2 1"/>
          <p:cNvSpPr/>
          <p:nvPr/>
        </p:nvSpPr>
        <p:spPr>
          <a:xfrm>
            <a:off x="256408" y="606939"/>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案例分析</a:t>
            </a:r>
            <a:r>
              <a:rPr lang="en-US" altLang="zh-CN" sz="1013" dirty="0">
                <a:solidFill>
                  <a:srgbClr val="FF0000"/>
                </a:solidFill>
                <a:latin typeface="方正小标宋简体" pitchFamily="2" charset="-122"/>
                <a:ea typeface="方正小标宋简体" pitchFamily="2" charset="-122"/>
              </a:rPr>
              <a:t>1</a:t>
            </a:r>
            <a:endParaRPr lang="zh-CN" altLang="en-US" sz="1013" dirty="0"/>
          </a:p>
        </p:txBody>
      </p:sp>
      <p:pic>
        <p:nvPicPr>
          <p:cNvPr id="6" name="图片 5"/>
          <p:cNvPicPr>
            <a:picLocks noChangeAspect="1"/>
          </p:cNvPicPr>
          <p:nvPr/>
        </p:nvPicPr>
        <p:blipFill>
          <a:blip r:embed="rId2"/>
          <a:stretch>
            <a:fillRect/>
          </a:stretch>
        </p:blipFill>
        <p:spPr>
          <a:xfrm>
            <a:off x="2528395" y="996552"/>
            <a:ext cx="2532333" cy="354000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129" y="996552"/>
            <a:ext cx="2752340" cy="2195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29" y="3294799"/>
            <a:ext cx="2910105" cy="104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815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09781" y="1350232"/>
            <a:ext cx="7897541" cy="1844287"/>
          </a:xfrm>
          <a:prstGeom prst="rect">
            <a:avLst/>
          </a:prstGeom>
        </p:spPr>
        <p:txBody>
          <a:bodyPr wrap="square">
            <a:spAutoFit/>
          </a:bodyPr>
          <a:lstStyle/>
          <a:p>
            <a:pPr>
              <a:lnSpc>
                <a:spcPts val="2250"/>
              </a:lnSpc>
            </a:pPr>
            <a:r>
              <a:rPr lang="en-US" altLang="zh-CN" sz="1500" dirty="0">
                <a:latin typeface="方正小标宋简体" pitchFamily="2" charset="-122"/>
                <a:ea typeface="方正小标宋简体" pitchFamily="2" charset="-122"/>
              </a:rPr>
              <a:t>       </a:t>
            </a:r>
            <a:r>
              <a:rPr lang="zh-CN" altLang="en-US" sz="1500" dirty="0">
                <a:latin typeface="方正小标宋简体" pitchFamily="2" charset="-122"/>
                <a:ea typeface="方正小标宋简体" pitchFamily="2" charset="-122"/>
              </a:rPr>
              <a:t>某单位主要负责人</a:t>
            </a:r>
            <a:r>
              <a:rPr lang="zh-CN" altLang="zh-CN" sz="1500" dirty="0">
                <a:latin typeface="方正小标宋简体" pitchFamily="2" charset="-122"/>
                <a:ea typeface="方正小标宋简体" pitchFamily="2" charset="-122"/>
              </a:rPr>
              <a:t>离任审计，审计</a:t>
            </a:r>
            <a:r>
              <a:rPr lang="zh-CN" altLang="en-US" sz="1500" dirty="0">
                <a:latin typeface="方正小标宋简体" pitchFamily="2" charset="-122"/>
                <a:ea typeface="方正小标宋简体" pitchFamily="2" charset="-122"/>
              </a:rPr>
              <a:t>工作人员</a:t>
            </a:r>
            <a:r>
              <a:rPr lang="zh-CN" altLang="zh-CN" sz="1500" dirty="0">
                <a:latin typeface="方正小标宋简体" pitchFamily="2" charset="-122"/>
                <a:ea typeface="方正小标宋简体" pitchFamily="2" charset="-122"/>
              </a:rPr>
              <a:t>问</a:t>
            </a:r>
            <a:r>
              <a:rPr lang="zh-CN" altLang="en-US" sz="1500" dirty="0">
                <a:latin typeface="方正小标宋简体" pitchFamily="2" charset="-122"/>
                <a:ea typeface="方正小标宋简体" pitchFamily="2" charset="-122"/>
              </a:rPr>
              <a:t>资助工作人员</a:t>
            </a:r>
            <a:r>
              <a:rPr lang="zh-CN" altLang="zh-CN" sz="1500" dirty="0">
                <a:latin typeface="方正小标宋简体" pitchFamily="2" charset="-122"/>
                <a:ea typeface="方正小标宋简体" pitchFamily="2" charset="-122"/>
              </a:rPr>
              <a:t>，家庭经济困难学生认定标准是什么？资助工作人员回答：我们</a:t>
            </a:r>
            <a:r>
              <a:rPr lang="zh-CN" altLang="zh-CN" sz="1500" u="sng" dirty="0">
                <a:latin typeface="方正小标宋简体" pitchFamily="2" charset="-122"/>
                <a:ea typeface="方正小标宋简体" pitchFamily="2" charset="-122"/>
              </a:rPr>
              <a:t>主要根据学生的家庭劳动力及职业状况、家庭财产及收入、家庭负担等情况和学生消费金额、消费结构等</a:t>
            </a:r>
            <a:r>
              <a:rPr lang="zh-CN" altLang="zh-CN" sz="1500" dirty="0">
                <a:latin typeface="方正小标宋简体" pitchFamily="2" charset="-122"/>
                <a:ea typeface="方正小标宋简体" pitchFamily="2" charset="-122"/>
              </a:rPr>
              <a:t>情况进行</a:t>
            </a:r>
            <a:r>
              <a:rPr lang="zh-CN" altLang="zh-CN" sz="1500" u="sng" dirty="0">
                <a:latin typeface="方正小标宋简体" pitchFamily="2" charset="-122"/>
                <a:ea typeface="方正小标宋简体" pitchFamily="2" charset="-122"/>
              </a:rPr>
              <a:t>班级、年级和学校三级认定</a:t>
            </a:r>
            <a:r>
              <a:rPr lang="zh-CN" altLang="zh-CN" sz="1500" dirty="0">
                <a:latin typeface="方正小标宋简体" pitchFamily="2" charset="-122"/>
                <a:ea typeface="方正小标宋简体" pitchFamily="2" charset="-122"/>
              </a:rPr>
              <a:t>，</a:t>
            </a:r>
            <a:r>
              <a:rPr lang="zh-CN" altLang="en-US" sz="1500" dirty="0">
                <a:latin typeface="方正小标宋简体" pitchFamily="2" charset="-122"/>
                <a:ea typeface="方正小标宋简体" pitchFamily="2" charset="-122"/>
              </a:rPr>
              <a:t>并且</a:t>
            </a:r>
            <a:r>
              <a:rPr lang="zh-CN" altLang="zh-CN" sz="1500" dirty="0">
                <a:latin typeface="方正小标宋简体" pitchFamily="2" charset="-122"/>
                <a:ea typeface="方正小标宋简体" pitchFamily="2" charset="-122"/>
              </a:rPr>
              <a:t>低保等特殊困难家庭的</a:t>
            </a:r>
            <a:r>
              <a:rPr lang="en-US" altLang="zh-CN" sz="1500" dirty="0">
                <a:latin typeface="方正小标宋简体" pitchFamily="2" charset="-122"/>
                <a:ea typeface="方正小标宋简体" pitchFamily="2" charset="-122"/>
              </a:rPr>
              <a:t>10</a:t>
            </a:r>
            <a:r>
              <a:rPr lang="zh-CN" altLang="zh-CN" sz="1500" dirty="0">
                <a:latin typeface="方正小标宋简体" pitchFamily="2" charset="-122"/>
                <a:ea typeface="方正小标宋简体" pitchFamily="2" charset="-122"/>
              </a:rPr>
              <a:t>类学生全部认定为特别困难学生，再经过家访、公示等环节认定为家庭经济困难学生。</a:t>
            </a:r>
            <a:endParaRPr lang="en-US" altLang="zh-CN" sz="1500" dirty="0">
              <a:latin typeface="方正小标宋简体" pitchFamily="2" charset="-122"/>
              <a:ea typeface="方正小标宋简体" pitchFamily="2" charset="-122"/>
            </a:endParaRPr>
          </a:p>
          <a:p>
            <a:pPr>
              <a:lnSpc>
                <a:spcPts val="2250"/>
              </a:lnSpc>
            </a:pPr>
            <a:r>
              <a:rPr lang="zh-CN" altLang="en-US" sz="1500" dirty="0">
                <a:solidFill>
                  <a:srgbClr val="FF0000"/>
                </a:solidFill>
                <a:latin typeface="方正小标宋简体" pitchFamily="2" charset="-122"/>
                <a:ea typeface="方正小标宋简体" pitchFamily="2" charset="-122"/>
              </a:rPr>
              <a:t>      大家认为这种说法妥当吗？审计厅人员会认同吗？换你，你会如何回答？</a:t>
            </a:r>
            <a:endParaRPr lang="zh-CN" altLang="zh-CN" sz="1500" dirty="0">
              <a:solidFill>
                <a:srgbClr val="FF0000"/>
              </a:solidFill>
              <a:latin typeface="方正小标宋简体" pitchFamily="2" charset="-122"/>
              <a:ea typeface="方正小标宋简体" pitchFamily="2" charset="-122"/>
            </a:endParaRPr>
          </a:p>
        </p:txBody>
      </p:sp>
      <p:sp>
        <p:nvSpPr>
          <p:cNvPr id="2" name="爆炸形 2 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案例分析</a:t>
            </a:r>
            <a:r>
              <a:rPr lang="en-US" altLang="zh-CN" sz="1013" dirty="0">
                <a:solidFill>
                  <a:srgbClr val="FF0000"/>
                </a:solidFill>
                <a:latin typeface="方正小标宋简体" pitchFamily="2" charset="-122"/>
                <a:ea typeface="方正小标宋简体" pitchFamily="2" charset="-122"/>
              </a:rPr>
              <a:t>1</a:t>
            </a:r>
            <a:endParaRPr lang="zh-CN" altLang="en-US" sz="1013" dirty="0"/>
          </a:p>
        </p:txBody>
      </p:sp>
      <p:sp>
        <p:nvSpPr>
          <p:cNvPr id="3" name="矩形 2"/>
          <p:cNvSpPr/>
          <p:nvPr/>
        </p:nvSpPr>
        <p:spPr>
          <a:xfrm>
            <a:off x="728993" y="3310578"/>
            <a:ext cx="8188503" cy="359201"/>
          </a:xfrm>
          <a:prstGeom prst="rect">
            <a:avLst/>
          </a:prstGeom>
          <a:solidFill>
            <a:schemeClr val="accent6">
              <a:lumMod val="60000"/>
              <a:lumOff val="40000"/>
            </a:schemeClr>
          </a:solidFill>
        </p:spPr>
        <p:txBody>
          <a:bodyPr wrap="square">
            <a:spAutoFit/>
          </a:bodyPr>
          <a:lstStyle/>
          <a:p>
            <a:pPr>
              <a:lnSpc>
                <a:spcPts val="2250"/>
              </a:lnSpc>
            </a:pPr>
            <a:r>
              <a:rPr lang="zh-CN" altLang="en-US" sz="1500" dirty="0">
                <a:latin typeface="华文中宋" pitchFamily="2" charset="-122"/>
                <a:ea typeface="华文中宋" pitchFamily="2" charset="-122"/>
              </a:rPr>
              <a:t>答案：这种说法不妥当，这个资助工作人员说的内容是认定因素和认定程序，而不是认定标准。</a:t>
            </a:r>
          </a:p>
        </p:txBody>
      </p:sp>
      <p:cxnSp>
        <p:nvCxnSpPr>
          <p:cNvPr id="6" name="直接箭头连接符 5"/>
          <p:cNvCxnSpPr/>
          <p:nvPr/>
        </p:nvCxnSpPr>
        <p:spPr>
          <a:xfrm>
            <a:off x="4056845" y="2240925"/>
            <a:ext cx="1419896" cy="10696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6610131" y="2218844"/>
            <a:ext cx="0" cy="12302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188" y="3669779"/>
            <a:ext cx="3445183" cy="129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a:extLst>
              <a:ext uri="{FF2B5EF4-FFF2-40B4-BE49-F238E27FC236}">
                <a16:creationId xmlns:a16="http://schemas.microsoft.com/office/drawing/2014/main" id="{96F69ED3-69AA-4E74-9AFD-4544015912BF}"/>
              </a:ext>
            </a:extLst>
          </p:cNvPr>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871564" y="768136"/>
            <a:ext cx="6220523" cy="646331"/>
          </a:xfrm>
          <a:prstGeom prst="rect">
            <a:avLst/>
          </a:prstGeom>
        </p:spPr>
        <p:txBody>
          <a:bodyPr wrap="square">
            <a:spAutoFit/>
          </a:bodyPr>
          <a:lstStyle/>
          <a:p>
            <a:endParaRPr lang="zh-CN" altLang="en-US" sz="1800" dirty="0">
              <a:latin typeface="方正粗黑宋简体" panose="02000000000000000000" pitchFamily="2" charset="-122"/>
              <a:ea typeface="方正粗黑宋简体" panose="02000000000000000000" pitchFamily="2" charset="-122"/>
            </a:endParaRPr>
          </a:p>
          <a:p>
            <a:r>
              <a:rPr lang="en-US" altLang="zh-CN" sz="1800" dirty="0">
                <a:latin typeface="方正粗黑宋简体" panose="02000000000000000000" pitchFamily="2" charset="-122"/>
                <a:ea typeface="方正粗黑宋简体" panose="02000000000000000000" pitchFamily="2" charset="-122"/>
              </a:rPr>
              <a:t>   </a:t>
            </a:r>
            <a:endParaRPr lang="zh-CN" altLang="en-US" sz="1800" dirty="0">
              <a:latin typeface="方正粗黑宋简体" panose="02000000000000000000" pitchFamily="2" charset="-122"/>
              <a:ea typeface="方正粗黑宋简体" panose="02000000000000000000" pitchFamily="2" charset="-122"/>
            </a:endParaRPr>
          </a:p>
        </p:txBody>
      </p:sp>
      <p:sp>
        <p:nvSpPr>
          <p:cNvPr id="3" name="矩形 2"/>
          <p:cNvSpPr/>
          <p:nvPr/>
        </p:nvSpPr>
        <p:spPr>
          <a:xfrm>
            <a:off x="530029" y="3071621"/>
            <a:ext cx="7978757" cy="1951816"/>
          </a:xfrm>
          <a:prstGeom prst="rect">
            <a:avLst/>
          </a:prstGeom>
        </p:spPr>
        <p:txBody>
          <a:bodyPr wrap="square">
            <a:spAutoFit/>
          </a:bodyPr>
          <a:lstStyle/>
          <a:p>
            <a:pPr>
              <a:lnSpc>
                <a:spcPts val="2850"/>
              </a:lnSpc>
            </a:pPr>
            <a:r>
              <a:rPr lang="zh-CN" altLang="en-US" sz="1800" dirty="0">
                <a:latin typeface="方正粗黑宋简体" panose="02000000000000000000" pitchFamily="2" charset="-122"/>
                <a:ea typeface="方正粗黑宋简体" panose="02000000000000000000" pitchFamily="2" charset="-122"/>
              </a:rPr>
              <a:t>问题</a:t>
            </a:r>
            <a:r>
              <a:rPr lang="en-US" altLang="zh-CN" sz="1800" dirty="0">
                <a:latin typeface="方正粗黑宋简体" panose="02000000000000000000" pitchFamily="2" charset="-122"/>
                <a:ea typeface="方正粗黑宋简体" panose="02000000000000000000" pitchFamily="2" charset="-122"/>
              </a:rPr>
              <a:t>4.</a:t>
            </a:r>
            <a:r>
              <a:rPr lang="zh-CN" altLang="en-US" sz="1800" dirty="0">
                <a:latin typeface="方正粗黑宋简体" panose="02000000000000000000" pitchFamily="2" charset="-122"/>
                <a:ea typeface="方正粗黑宋简体" panose="02000000000000000000" pitchFamily="2" charset="-122"/>
              </a:rPr>
              <a:t>如何制定家庭经济困难学生认定标准？</a:t>
            </a:r>
            <a:endParaRPr lang="en-US" altLang="zh-CN" sz="1800" dirty="0">
              <a:latin typeface="方正粗黑宋简体" panose="02000000000000000000" pitchFamily="2" charset="-122"/>
              <a:ea typeface="方正粗黑宋简体" panose="02000000000000000000" pitchFamily="2" charset="-122"/>
            </a:endParaRPr>
          </a:p>
          <a:p>
            <a:pPr>
              <a:lnSpc>
                <a:spcPts val="2850"/>
              </a:lnSpc>
            </a:pPr>
            <a:r>
              <a:rPr lang="zh-CN" altLang="en-US" sz="1800" dirty="0">
                <a:solidFill>
                  <a:srgbClr val="FF0000"/>
                </a:solidFill>
                <a:latin typeface="方正粗黑宋简体" panose="02000000000000000000" pitchFamily="2" charset="-122"/>
                <a:ea typeface="方正粗黑宋简体" panose="02000000000000000000" pitchFamily="2" charset="-122"/>
              </a:rPr>
              <a:t>     上级文件要求：</a:t>
            </a:r>
            <a:r>
              <a:rPr lang="zh-CN" altLang="zh-CN" sz="1800" dirty="0">
                <a:latin typeface="方正粗黑宋简体" panose="02000000000000000000" pitchFamily="2" charset="-122"/>
                <a:ea typeface="方正粗黑宋简体" panose="02000000000000000000" pitchFamily="2" charset="-122"/>
              </a:rPr>
              <a:t>要根据当地经济社会发展水平、城市居民最低生活保障标准，根据所在城市物价水平、学校收费水平、学生家庭经济能力等因素，确定家庭经济困难学生的认定标准</a:t>
            </a:r>
            <a:r>
              <a:rPr lang="zh-CN" altLang="en-US" sz="1800" dirty="0"/>
              <a:t>。</a:t>
            </a:r>
            <a:r>
              <a:rPr lang="zh-CN" altLang="en-US" sz="1800" u="heavy" dirty="0">
                <a:solidFill>
                  <a:srgbClr val="FF0000"/>
                </a:solidFill>
                <a:latin typeface="方正粗黑宋简体" panose="02000000000000000000" pitchFamily="2" charset="-122"/>
                <a:ea typeface="方正粗黑宋简体" panose="02000000000000000000" pitchFamily="2" charset="-122"/>
              </a:rPr>
              <a:t>（从</a:t>
            </a:r>
            <a:r>
              <a:rPr lang="en-US" altLang="zh-CN" sz="1800" u="heavy" dirty="0">
                <a:solidFill>
                  <a:srgbClr val="FF0000"/>
                </a:solidFill>
                <a:latin typeface="方正粗黑宋简体" panose="02000000000000000000" pitchFamily="2" charset="-122"/>
                <a:ea typeface="方正粗黑宋简体" panose="02000000000000000000" pitchFamily="2" charset="-122"/>
              </a:rPr>
              <a:t>2021</a:t>
            </a:r>
            <a:r>
              <a:rPr lang="zh-CN" altLang="en-US" sz="1800" u="heavy" dirty="0">
                <a:solidFill>
                  <a:srgbClr val="FF0000"/>
                </a:solidFill>
                <a:latin typeface="方正粗黑宋简体" panose="02000000000000000000" pitchFamily="2" charset="-122"/>
                <a:ea typeface="方正粗黑宋简体" panose="02000000000000000000" pitchFamily="2" charset="-122"/>
              </a:rPr>
              <a:t>年起，不再按比例划定认定标准）</a:t>
            </a:r>
            <a:endParaRPr lang="en-US" altLang="zh-CN" sz="1800" u="heavy" dirty="0">
              <a:solidFill>
                <a:srgbClr val="FF0000"/>
              </a:solidFill>
            </a:endParaRPr>
          </a:p>
          <a:p>
            <a:pPr>
              <a:lnSpc>
                <a:spcPts val="2850"/>
              </a:lnSpc>
            </a:pPr>
            <a:r>
              <a:rPr lang="en-US" altLang="zh-CN" sz="1800" u="heavy" dirty="0">
                <a:solidFill>
                  <a:srgbClr val="FF0000"/>
                </a:solidFill>
                <a:latin typeface="方正粗黑宋简体" panose="02000000000000000000" pitchFamily="2" charset="-122"/>
                <a:ea typeface="方正粗黑宋简体" panose="02000000000000000000" pitchFamily="2" charset="-122"/>
              </a:rPr>
              <a:t>      </a:t>
            </a:r>
          </a:p>
        </p:txBody>
      </p:sp>
      <p:sp>
        <p:nvSpPr>
          <p:cNvPr id="5" name="矩形 4"/>
          <p:cNvSpPr/>
          <p:nvPr/>
        </p:nvSpPr>
        <p:spPr>
          <a:xfrm>
            <a:off x="347862" y="1150413"/>
            <a:ext cx="8713760" cy="1951816"/>
          </a:xfrm>
          <a:prstGeom prst="rect">
            <a:avLst/>
          </a:prstGeom>
        </p:spPr>
        <p:txBody>
          <a:bodyPr wrap="square">
            <a:spAutoFit/>
          </a:bodyPr>
          <a:lstStyle/>
          <a:p>
            <a:pPr>
              <a:lnSpc>
                <a:spcPts val="2850"/>
              </a:lnSpc>
            </a:pPr>
            <a:r>
              <a:rPr lang="zh-CN" altLang="en-US" sz="1800" dirty="0">
                <a:latin typeface="方正粗黑宋简体" panose="02000000000000000000" pitchFamily="2" charset="-122"/>
                <a:ea typeface="方正粗黑宋简体" panose="02000000000000000000" pitchFamily="2" charset="-122"/>
              </a:rPr>
              <a:t>问题</a:t>
            </a:r>
            <a:r>
              <a:rPr lang="en-US" altLang="zh-CN" sz="1800" dirty="0">
                <a:latin typeface="方正粗黑宋简体" panose="02000000000000000000" pitchFamily="2" charset="-122"/>
                <a:ea typeface="方正粗黑宋简体" panose="02000000000000000000" pitchFamily="2" charset="-122"/>
              </a:rPr>
              <a:t>3.</a:t>
            </a:r>
            <a:r>
              <a:rPr lang="zh-CN" altLang="en-US" sz="1800" dirty="0">
                <a:latin typeface="方正粗黑宋简体" panose="02000000000000000000" pitchFamily="2" charset="-122"/>
                <a:ea typeface="方正粗黑宋简体" panose="02000000000000000000" pitchFamily="2" charset="-122"/>
              </a:rPr>
              <a:t>制定家庭经济困难学生</a:t>
            </a:r>
            <a:r>
              <a:rPr lang="zh-CN" altLang="zh-CN" sz="1800" dirty="0">
                <a:latin typeface="方正粗黑宋简体" panose="02000000000000000000" pitchFamily="2" charset="-122"/>
                <a:ea typeface="方正粗黑宋简体" panose="02000000000000000000" pitchFamily="2" charset="-122"/>
              </a:rPr>
              <a:t>认定标准的目的</a:t>
            </a:r>
            <a:r>
              <a:rPr lang="zh-CN" altLang="en-US" sz="1800" dirty="0">
                <a:latin typeface="方正粗黑宋简体" panose="02000000000000000000" pitchFamily="2" charset="-122"/>
                <a:ea typeface="方正粗黑宋简体" panose="02000000000000000000" pitchFamily="2" charset="-122"/>
              </a:rPr>
              <a:t>是什么？</a:t>
            </a:r>
            <a:endParaRPr lang="en-US" altLang="zh-CN" sz="1800" dirty="0">
              <a:latin typeface="方正粗黑宋简体" panose="02000000000000000000" pitchFamily="2" charset="-122"/>
              <a:ea typeface="方正粗黑宋简体" panose="02000000000000000000" pitchFamily="2" charset="-122"/>
            </a:endParaRPr>
          </a:p>
          <a:p>
            <a:pPr>
              <a:lnSpc>
                <a:spcPts val="2850"/>
              </a:lnSpc>
            </a:pPr>
            <a:r>
              <a:rPr lang="en-US" altLang="zh-CN" sz="1800" dirty="0">
                <a:latin typeface="方正粗黑宋简体" panose="02000000000000000000" pitchFamily="2" charset="-122"/>
                <a:ea typeface="方正粗黑宋简体" panose="02000000000000000000" pitchFamily="2" charset="-122"/>
              </a:rPr>
              <a:t>        </a:t>
            </a:r>
            <a:r>
              <a:rPr lang="zh-CN" altLang="zh-CN" sz="1800" dirty="0">
                <a:latin typeface="方正粗黑宋简体" panose="02000000000000000000" pitchFamily="2" charset="-122"/>
                <a:ea typeface="方正粗黑宋简体" panose="02000000000000000000" pitchFamily="2" charset="-122"/>
              </a:rPr>
              <a:t>一是让学生知道在没有特殊情况下，自己在不在申请认定的范围之列；</a:t>
            </a:r>
            <a:endParaRPr lang="en-US" altLang="zh-CN" sz="1800" dirty="0">
              <a:latin typeface="方正粗黑宋简体" panose="02000000000000000000" pitchFamily="2" charset="-122"/>
              <a:ea typeface="方正粗黑宋简体" panose="02000000000000000000" pitchFamily="2" charset="-122"/>
            </a:endParaRPr>
          </a:p>
          <a:p>
            <a:pPr>
              <a:lnSpc>
                <a:spcPts val="2850"/>
              </a:lnSpc>
            </a:pPr>
            <a:r>
              <a:rPr lang="en-US" altLang="zh-CN" sz="1800" dirty="0">
                <a:latin typeface="方正粗黑宋简体" panose="02000000000000000000" pitchFamily="2" charset="-122"/>
                <a:ea typeface="方正粗黑宋简体" panose="02000000000000000000" pitchFamily="2" charset="-122"/>
              </a:rPr>
              <a:t>        </a:t>
            </a:r>
            <a:r>
              <a:rPr lang="zh-CN" altLang="zh-CN" sz="1800" dirty="0">
                <a:latin typeface="方正粗黑宋简体" panose="02000000000000000000" pitchFamily="2" charset="-122"/>
                <a:ea typeface="方正粗黑宋简体" panose="02000000000000000000" pitchFamily="2" charset="-122"/>
              </a:rPr>
              <a:t>二是通过统一划定认定标准，根据问卷调查情况</a:t>
            </a:r>
            <a:r>
              <a:rPr lang="zh-CN" altLang="en-US" sz="1800" dirty="0">
                <a:latin typeface="方正粗黑宋简体" panose="02000000000000000000" pitchFamily="2" charset="-122"/>
                <a:ea typeface="方正粗黑宋简体" panose="02000000000000000000" pitchFamily="2" charset="-122"/>
              </a:rPr>
              <a:t>区县</a:t>
            </a:r>
            <a:r>
              <a:rPr lang="zh-CN" altLang="zh-CN" sz="1800" dirty="0">
                <a:latin typeface="方正粗黑宋简体" panose="02000000000000000000" pitchFamily="2" charset="-122"/>
                <a:ea typeface="方正粗黑宋简体" panose="02000000000000000000" pitchFamily="2" charset="-122"/>
              </a:rPr>
              <a:t>可以查看各个</a:t>
            </a:r>
            <a:r>
              <a:rPr lang="zh-CN" altLang="en-US" sz="1800" dirty="0">
                <a:latin typeface="方正粗黑宋简体" panose="02000000000000000000" pitchFamily="2" charset="-122"/>
                <a:ea typeface="方正粗黑宋简体" panose="02000000000000000000" pitchFamily="2" charset="-122"/>
              </a:rPr>
              <a:t>学校的</a:t>
            </a:r>
            <a:r>
              <a:rPr lang="zh-CN" altLang="zh-CN" sz="1800" dirty="0">
                <a:latin typeface="方正粗黑宋简体" panose="02000000000000000000" pitchFamily="2" charset="-122"/>
                <a:ea typeface="方正粗黑宋简体" panose="02000000000000000000" pitchFamily="2" charset="-122"/>
              </a:rPr>
              <a:t>家庭经济困难学生分布情况</a:t>
            </a:r>
            <a:r>
              <a:rPr lang="zh-CN" altLang="en-US" sz="1800" dirty="0">
                <a:latin typeface="方正粗黑宋简体" panose="02000000000000000000" pitchFamily="2" charset="-122"/>
                <a:ea typeface="方正粗黑宋简体" panose="02000000000000000000" pitchFamily="2" charset="-122"/>
              </a:rPr>
              <a:t>，各个学校可以查看各个班级的家庭经济困难学生分布情况；</a:t>
            </a:r>
            <a:r>
              <a:rPr lang="en-US" altLang="zh-CN" sz="1800" dirty="0">
                <a:latin typeface="华文中宋" pitchFamily="2" charset="-122"/>
                <a:ea typeface="华文中宋" pitchFamily="2" charset="-122"/>
                <a:cs typeface="Times New Roman" pitchFamily="18" charset="0"/>
              </a:rPr>
              <a:t> </a:t>
            </a:r>
          </a:p>
          <a:p>
            <a:pPr>
              <a:lnSpc>
                <a:spcPts val="2850"/>
              </a:lnSpc>
            </a:pPr>
            <a:r>
              <a:rPr lang="zh-CN" altLang="en-US" sz="1800" dirty="0">
                <a:latin typeface="方正粗黑宋简体" panose="02000000000000000000" pitchFamily="2" charset="-122"/>
                <a:ea typeface="方正粗黑宋简体" panose="02000000000000000000" pitchFamily="2" charset="-122"/>
              </a:rPr>
              <a:t>        三是学校三级认定机构认定辅助工具。</a:t>
            </a:r>
            <a:endParaRPr lang="en-US" altLang="zh-CN" sz="1800" dirty="0">
              <a:latin typeface="方正粗黑宋简体" panose="02000000000000000000" pitchFamily="2" charset="-122"/>
              <a:ea typeface="方正粗黑宋简体" panose="02000000000000000000" pitchFamily="2" charset="-122"/>
            </a:endParaRPr>
          </a:p>
        </p:txBody>
      </p:sp>
      <p:sp>
        <p:nvSpPr>
          <p:cNvPr id="6" name="云形标注 5"/>
          <p:cNvSpPr/>
          <p:nvPr/>
        </p:nvSpPr>
        <p:spPr>
          <a:xfrm>
            <a:off x="8037258" y="4316506"/>
            <a:ext cx="1106743" cy="826994"/>
          </a:xfrm>
          <a:prstGeom prst="cloudCallout">
            <a:avLst>
              <a:gd name="adj1" fmla="val -74620"/>
              <a:gd name="adj2" fmla="val -64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方正粗黑宋简体" panose="02000000000000000000" pitchFamily="2" charset="-122"/>
                <a:ea typeface="方正粗黑宋简体" panose="02000000000000000000" pitchFamily="2" charset="-122"/>
              </a:rPr>
              <a:t>强调</a:t>
            </a:r>
          </a:p>
        </p:txBody>
      </p:sp>
      <p:sp>
        <p:nvSpPr>
          <p:cNvPr id="10" name="文本框 9"/>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11" name="矩形 10"/>
          <p:cNvSpPr/>
          <p:nvPr/>
        </p:nvSpPr>
        <p:spPr>
          <a:xfrm>
            <a:off x="486264" y="668391"/>
            <a:ext cx="4493538"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（三）家庭经济</a:t>
            </a:r>
            <a:r>
              <a:rPr lang="en-US" altLang="zh-CN" sz="2100" dirty="0" err="1">
                <a:solidFill>
                  <a:schemeClr val="accent1">
                    <a:lumMod val="50000"/>
                  </a:schemeClr>
                </a:solidFill>
                <a:latin typeface="方正粗黑简体" panose="02010601030101010101" pitchFamily="2" charset="-122"/>
                <a:ea typeface="方正粗黑简体" panose="02010601030101010101" pitchFamily="2" charset="-122"/>
              </a:rPr>
              <a:t>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的认定标准</a:t>
            </a:r>
          </a:p>
        </p:txBody>
      </p:sp>
    </p:spTree>
    <p:extLst>
      <p:ext uri="{BB962C8B-B14F-4D97-AF65-F5344CB8AC3E}">
        <p14:creationId xmlns:p14="http://schemas.microsoft.com/office/powerpoint/2010/main" val="2940781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871564" y="1180030"/>
            <a:ext cx="6220523" cy="646331"/>
          </a:xfrm>
          <a:prstGeom prst="rect">
            <a:avLst/>
          </a:prstGeom>
        </p:spPr>
        <p:txBody>
          <a:bodyPr wrap="square">
            <a:spAutoFit/>
          </a:bodyPr>
          <a:lstStyle/>
          <a:p>
            <a:endParaRPr lang="zh-CN" altLang="en-US" sz="1800" dirty="0">
              <a:latin typeface="方正粗黑宋简体" panose="02000000000000000000" pitchFamily="2" charset="-122"/>
              <a:ea typeface="方正粗黑宋简体" panose="02000000000000000000" pitchFamily="2" charset="-122"/>
            </a:endParaRPr>
          </a:p>
          <a:p>
            <a:r>
              <a:rPr lang="en-US" altLang="zh-CN" sz="1800" dirty="0">
                <a:latin typeface="方正粗黑宋简体" panose="02000000000000000000" pitchFamily="2" charset="-122"/>
                <a:ea typeface="方正粗黑宋简体" panose="02000000000000000000" pitchFamily="2" charset="-122"/>
              </a:rPr>
              <a:t>   </a:t>
            </a:r>
            <a:endParaRPr lang="zh-CN" altLang="en-US" sz="1800" dirty="0">
              <a:latin typeface="方正粗黑宋简体" panose="02000000000000000000" pitchFamily="2" charset="-122"/>
              <a:ea typeface="方正粗黑宋简体" panose="02000000000000000000" pitchFamily="2" charset="-122"/>
            </a:endParaRPr>
          </a:p>
        </p:txBody>
      </p:sp>
      <p:sp>
        <p:nvSpPr>
          <p:cNvPr id="3" name="矩形 2"/>
          <p:cNvSpPr/>
          <p:nvPr/>
        </p:nvSpPr>
        <p:spPr>
          <a:xfrm>
            <a:off x="1175678" y="1475875"/>
            <a:ext cx="7820041" cy="1092607"/>
          </a:xfrm>
          <a:prstGeom prst="rect">
            <a:avLst/>
          </a:prstGeom>
        </p:spPr>
        <p:txBody>
          <a:bodyPr wrap="square">
            <a:spAutoFit/>
          </a:bodyPr>
          <a:lstStyle/>
          <a:p>
            <a:pPr>
              <a:lnSpc>
                <a:spcPts val="2625"/>
              </a:lnSpc>
            </a:pPr>
            <a:r>
              <a:rPr lang="en-US" altLang="zh-CN" sz="1800" dirty="0">
                <a:latin typeface="方正粗黑宋简体" panose="02000000000000000000" pitchFamily="2" charset="-122"/>
                <a:ea typeface="方正粗黑宋简体" panose="02000000000000000000" pitchFamily="2" charset="-122"/>
              </a:rPr>
              <a:t>2021</a:t>
            </a:r>
            <a:r>
              <a:rPr lang="zh-CN" altLang="en-US" sz="1800" dirty="0">
                <a:latin typeface="方正粗黑宋简体" panose="02000000000000000000" pitchFamily="2" charset="-122"/>
                <a:ea typeface="方正粗黑宋简体" panose="02000000000000000000" pitchFamily="2" charset="-122"/>
              </a:rPr>
              <a:t>年淄博市家庭经济困难学生认定标准制定流程为：</a:t>
            </a:r>
            <a:endParaRPr lang="en-US" altLang="zh-CN" sz="1800" dirty="0">
              <a:latin typeface="方正粗黑宋简体" panose="02000000000000000000" pitchFamily="2" charset="-122"/>
              <a:ea typeface="方正粗黑宋简体" panose="02000000000000000000" pitchFamily="2" charset="-122"/>
            </a:endParaRPr>
          </a:p>
          <a:p>
            <a:pPr>
              <a:lnSpc>
                <a:spcPts val="2625"/>
              </a:lnSpc>
            </a:pPr>
            <a:r>
              <a:rPr lang="zh-CN" altLang="en-US" sz="1800" dirty="0">
                <a:latin typeface="方正粗黑宋简体" panose="02000000000000000000" pitchFamily="2" charset="-122"/>
                <a:ea typeface="方正粗黑宋简体" panose="02000000000000000000" pitchFamily="2" charset="-122"/>
              </a:rPr>
              <a:t>      问卷调查</a:t>
            </a:r>
            <a:r>
              <a:rPr lang="en-US" altLang="zh-CN" sz="1800" dirty="0">
                <a:latin typeface="方正粗黑宋简体" panose="02000000000000000000" pitchFamily="2" charset="-122"/>
                <a:ea typeface="方正粗黑宋简体" panose="02000000000000000000" pitchFamily="2" charset="-122"/>
              </a:rPr>
              <a:t>         </a:t>
            </a:r>
            <a:r>
              <a:rPr lang="zh-CN" altLang="en-US" sz="1800" dirty="0">
                <a:latin typeface="方正粗黑宋简体" panose="02000000000000000000" pitchFamily="2" charset="-122"/>
                <a:ea typeface="方正粗黑宋简体" panose="02000000000000000000" pitchFamily="2" charset="-122"/>
              </a:rPr>
              <a:t>数据分析（结合人均收入、在校生活学习费用的支出情况和当地的生活水平）</a:t>
            </a:r>
            <a:r>
              <a:rPr lang="en-US" altLang="zh-CN" sz="1800" dirty="0">
                <a:latin typeface="方正粗黑宋简体" panose="02000000000000000000" pitchFamily="2" charset="-122"/>
                <a:ea typeface="方正粗黑宋简体" panose="02000000000000000000" pitchFamily="2" charset="-122"/>
              </a:rPr>
              <a:t>      </a:t>
            </a:r>
            <a:r>
              <a:rPr lang="zh-CN" altLang="en-US" sz="1800" dirty="0">
                <a:latin typeface="方正粗黑宋简体" panose="02000000000000000000" pitchFamily="2" charset="-122"/>
                <a:ea typeface="方正粗黑宋简体" panose="02000000000000000000" pitchFamily="2" charset="-122"/>
              </a:rPr>
              <a:t>制定认定标准。</a:t>
            </a:r>
            <a:r>
              <a:rPr lang="zh-CN" altLang="en-US" sz="1800" u="heavy" dirty="0">
                <a:solidFill>
                  <a:srgbClr val="FF0000"/>
                </a:solidFill>
                <a:latin typeface="方正粗黑宋简体" panose="02000000000000000000" pitchFamily="2" charset="-122"/>
                <a:ea typeface="方正粗黑宋简体" panose="02000000000000000000" pitchFamily="2" charset="-122"/>
              </a:rPr>
              <a:t>   不再按比例划定认定标准</a:t>
            </a:r>
            <a:endParaRPr lang="en-US" altLang="zh-CN" sz="1800" dirty="0">
              <a:latin typeface="方正粗黑宋简体" panose="02000000000000000000" pitchFamily="2" charset="-122"/>
              <a:ea typeface="方正粗黑宋简体" panose="02000000000000000000" pitchFamily="2" charset="-122"/>
            </a:endParaRPr>
          </a:p>
        </p:txBody>
      </p:sp>
      <p:cxnSp>
        <p:nvCxnSpPr>
          <p:cNvPr id="5" name="直接箭头连接符 4"/>
          <p:cNvCxnSpPr/>
          <p:nvPr/>
        </p:nvCxnSpPr>
        <p:spPr>
          <a:xfrm>
            <a:off x="2584660" y="2022734"/>
            <a:ext cx="5244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212913" y="2332788"/>
            <a:ext cx="52443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云形标注 8"/>
          <p:cNvSpPr/>
          <p:nvPr/>
        </p:nvSpPr>
        <p:spPr>
          <a:xfrm>
            <a:off x="8064563" y="636880"/>
            <a:ext cx="1004509" cy="826994"/>
          </a:xfrm>
          <a:prstGeom prst="cloudCallout">
            <a:avLst>
              <a:gd name="adj1" fmla="val -114568"/>
              <a:gd name="adj2" fmla="val 1537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方正粗黑宋简体" panose="02000000000000000000" pitchFamily="2" charset="-122"/>
                <a:ea typeface="方正粗黑宋简体" panose="02000000000000000000" pitchFamily="2" charset="-122"/>
              </a:rPr>
              <a:t>再三强调</a:t>
            </a:r>
          </a:p>
        </p:txBody>
      </p:sp>
      <p:sp>
        <p:nvSpPr>
          <p:cNvPr id="10" name="矩形 9"/>
          <p:cNvSpPr/>
          <p:nvPr/>
        </p:nvSpPr>
        <p:spPr>
          <a:xfrm>
            <a:off x="1237131" y="1050377"/>
            <a:ext cx="4767652" cy="464230"/>
          </a:xfrm>
          <a:prstGeom prst="rect">
            <a:avLst/>
          </a:prstGeom>
        </p:spPr>
        <p:txBody>
          <a:bodyPr wrap="none">
            <a:spAutoFit/>
          </a:bodyPr>
          <a:lstStyle/>
          <a:p>
            <a:pPr>
              <a:lnSpc>
                <a:spcPts val="2850"/>
              </a:lnSpc>
            </a:pPr>
            <a:r>
              <a:rPr lang="zh-CN" altLang="en-US" sz="1800" dirty="0">
                <a:solidFill>
                  <a:prstClr val="black"/>
                </a:solidFill>
                <a:latin typeface="方正粗黑宋简体" panose="02000000000000000000" pitchFamily="2" charset="-122"/>
                <a:ea typeface="方正粗黑宋简体" panose="02000000000000000000" pitchFamily="2" charset="-122"/>
              </a:rPr>
              <a:t>问题</a:t>
            </a:r>
            <a:r>
              <a:rPr lang="en-US" altLang="zh-CN" sz="1800" dirty="0">
                <a:solidFill>
                  <a:prstClr val="black"/>
                </a:solidFill>
                <a:latin typeface="方正粗黑宋简体" panose="02000000000000000000" pitchFamily="2" charset="-122"/>
                <a:ea typeface="方正粗黑宋简体" panose="02000000000000000000" pitchFamily="2" charset="-122"/>
              </a:rPr>
              <a:t>3.</a:t>
            </a:r>
            <a:r>
              <a:rPr lang="zh-CN" altLang="en-US" sz="1800" dirty="0">
                <a:solidFill>
                  <a:prstClr val="black"/>
                </a:solidFill>
                <a:latin typeface="方正粗黑宋简体" panose="02000000000000000000" pitchFamily="2" charset="-122"/>
                <a:ea typeface="方正粗黑宋简体" panose="02000000000000000000" pitchFamily="2" charset="-122"/>
              </a:rPr>
              <a:t>如何制定家庭经济困难学生认定标准？</a:t>
            </a:r>
            <a:endParaRPr lang="en-US" altLang="zh-CN" sz="1800" dirty="0">
              <a:solidFill>
                <a:prstClr val="black"/>
              </a:solidFill>
              <a:latin typeface="方正粗黑宋简体" panose="02000000000000000000" pitchFamily="2" charset="-122"/>
              <a:ea typeface="方正粗黑宋简体" panose="02000000000000000000" pitchFamily="2" charset="-122"/>
            </a:endParaRPr>
          </a:p>
        </p:txBody>
      </p:sp>
      <p:sp>
        <p:nvSpPr>
          <p:cNvPr id="13" name="文本框 12"/>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14" name="矩形 13"/>
          <p:cNvSpPr/>
          <p:nvPr/>
        </p:nvSpPr>
        <p:spPr>
          <a:xfrm>
            <a:off x="486264" y="668391"/>
            <a:ext cx="4493538"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（三）家庭经济</a:t>
            </a:r>
            <a:r>
              <a:rPr lang="en-US" altLang="zh-CN" sz="2100" dirty="0" err="1">
                <a:solidFill>
                  <a:schemeClr val="accent1">
                    <a:lumMod val="50000"/>
                  </a:schemeClr>
                </a:solidFill>
                <a:latin typeface="方正粗黑简体" panose="02010601030101010101" pitchFamily="2" charset="-122"/>
                <a:ea typeface="方正粗黑简体" panose="02010601030101010101" pitchFamily="2" charset="-122"/>
              </a:rPr>
              <a:t>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的认定标准</a:t>
            </a:r>
          </a:p>
        </p:txBody>
      </p:sp>
      <p:sp>
        <p:nvSpPr>
          <p:cNvPr id="16" name="矩形 15"/>
          <p:cNvSpPr/>
          <p:nvPr/>
        </p:nvSpPr>
        <p:spPr>
          <a:xfrm>
            <a:off x="219772" y="3693627"/>
            <a:ext cx="8849300" cy="990015"/>
          </a:xfrm>
          <a:prstGeom prst="rect">
            <a:avLst/>
          </a:prstGeom>
        </p:spPr>
        <p:txBody>
          <a:bodyPr wrap="square">
            <a:spAutoFit/>
          </a:bodyPr>
          <a:lstStyle/>
          <a:p>
            <a:pPr>
              <a:lnSpc>
                <a:spcPts val="3500"/>
              </a:lnSpc>
            </a:pPr>
            <a:r>
              <a:rPr lang="zh-CN" altLang="en-US" sz="2400" dirty="0">
                <a:latin typeface="方正粗黑宋简体" panose="02000000000000000000" pitchFamily="2" charset="-122"/>
                <a:ea typeface="方正粗黑宋简体" panose="02000000000000000000" pitchFamily="2" charset="-122"/>
              </a:rPr>
              <a:t>      </a:t>
            </a:r>
            <a:r>
              <a:rPr lang="zh-CN" altLang="en-US" sz="1800" dirty="0">
                <a:solidFill>
                  <a:srgbClr val="FF0000"/>
                </a:solidFill>
                <a:latin typeface="方正粗黑宋简体" panose="02000000000000000000" pitchFamily="2" charset="-122"/>
                <a:ea typeface="方正粗黑宋简体" panose="02000000000000000000" pitchFamily="2" charset="-122"/>
              </a:rPr>
              <a:t>农村</a:t>
            </a:r>
            <a:r>
              <a:rPr lang="zh-CN" altLang="en-US" sz="1800" dirty="0">
                <a:latin typeface="方正粗黑宋简体" panose="02000000000000000000" pitchFamily="2" charset="-122"/>
                <a:ea typeface="方正粗黑宋简体" panose="02000000000000000000" pitchFamily="2" charset="-122"/>
              </a:rPr>
              <a:t>家庭经济困难学生认定标准</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农村最低生活保障标准的</a:t>
            </a:r>
            <a:r>
              <a:rPr lang="en-US" altLang="zh-CN" sz="1800" dirty="0">
                <a:latin typeface="方正粗黑宋简体" panose="02000000000000000000" pitchFamily="2" charset="-122"/>
                <a:ea typeface="方正粗黑宋简体" panose="02000000000000000000" pitchFamily="2" charset="-122"/>
              </a:rPr>
              <a:t>1.3</a:t>
            </a:r>
            <a:r>
              <a:rPr lang="zh-CN" altLang="en-US" sz="1800" dirty="0">
                <a:latin typeface="方正粗黑宋简体" panose="02000000000000000000" pitchFamily="2" charset="-122"/>
                <a:ea typeface="方正粗黑宋简体" panose="02000000000000000000" pitchFamily="2" charset="-122"/>
              </a:rPr>
              <a:t>倍</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学生在校基本消费水平（通过问卷数据分析得出）</a:t>
            </a:r>
          </a:p>
        </p:txBody>
      </p:sp>
      <p:sp>
        <p:nvSpPr>
          <p:cNvPr id="17" name="矩形 16"/>
          <p:cNvSpPr/>
          <p:nvPr/>
        </p:nvSpPr>
        <p:spPr>
          <a:xfrm>
            <a:off x="294987" y="2449258"/>
            <a:ext cx="8849013" cy="1438855"/>
          </a:xfrm>
          <a:prstGeom prst="rect">
            <a:avLst/>
          </a:prstGeom>
        </p:spPr>
        <p:txBody>
          <a:bodyPr wrap="square">
            <a:spAutoFit/>
          </a:bodyPr>
          <a:lstStyle/>
          <a:p>
            <a:pPr>
              <a:lnSpc>
                <a:spcPts val="3500"/>
              </a:lnSpc>
            </a:pPr>
            <a:r>
              <a:rPr lang="zh-CN" altLang="en-US" sz="1800" dirty="0">
                <a:solidFill>
                  <a:srgbClr val="FF0000"/>
                </a:solidFill>
                <a:latin typeface="方正粗黑宋简体" panose="02000000000000000000" pitchFamily="2" charset="-122"/>
                <a:ea typeface="方正粗黑宋简体" panose="02000000000000000000" pitchFamily="2" charset="-122"/>
              </a:rPr>
              <a:t>建议</a:t>
            </a:r>
            <a:r>
              <a:rPr lang="zh-CN" altLang="en-US" sz="1800" dirty="0">
                <a:latin typeface="方正粗黑宋简体" panose="02000000000000000000" pitchFamily="2" charset="-122"/>
                <a:ea typeface="方正粗黑宋简体" panose="02000000000000000000" pitchFamily="2" charset="-122"/>
              </a:rPr>
              <a:t>：认定标准仍然是以人均收入值为认定标准</a:t>
            </a:r>
            <a:endParaRPr lang="en-US" altLang="zh-CN" sz="1800" dirty="0">
              <a:latin typeface="方正粗黑宋简体" panose="02000000000000000000" pitchFamily="2" charset="-122"/>
              <a:ea typeface="方正粗黑宋简体" panose="02000000000000000000" pitchFamily="2" charset="-122"/>
            </a:endParaRPr>
          </a:p>
          <a:p>
            <a:pPr>
              <a:lnSpc>
                <a:spcPts val="3500"/>
              </a:lnSpc>
            </a:pPr>
            <a:r>
              <a:rPr lang="en-US" altLang="zh-CN" sz="1800" dirty="0">
                <a:solidFill>
                  <a:srgbClr val="FF0000"/>
                </a:solidFill>
                <a:latin typeface="方正粗黑宋简体" panose="02000000000000000000" pitchFamily="2" charset="-122"/>
                <a:ea typeface="方正粗黑宋简体" panose="02000000000000000000" pitchFamily="2" charset="-122"/>
              </a:rPr>
              <a:t>       </a:t>
            </a:r>
            <a:r>
              <a:rPr lang="zh-CN" altLang="en-US" sz="1800" dirty="0">
                <a:solidFill>
                  <a:srgbClr val="FF0000"/>
                </a:solidFill>
                <a:latin typeface="方正粗黑宋简体" panose="02000000000000000000" pitchFamily="2" charset="-122"/>
                <a:ea typeface="方正粗黑宋简体" panose="02000000000000000000" pitchFamily="2" charset="-122"/>
              </a:rPr>
              <a:t>城市</a:t>
            </a:r>
            <a:r>
              <a:rPr lang="zh-CN" altLang="en-US" sz="1800" dirty="0">
                <a:latin typeface="方正粗黑宋简体" panose="02000000000000000000" pitchFamily="2" charset="-122"/>
                <a:ea typeface="方正粗黑宋简体" panose="02000000000000000000" pitchFamily="2" charset="-122"/>
              </a:rPr>
              <a:t>家庭经济困难学生认定标准</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城市最低生活保障标准的</a:t>
            </a:r>
            <a:r>
              <a:rPr lang="en-US" altLang="zh-CN" sz="1800" dirty="0">
                <a:latin typeface="方正粗黑宋简体" panose="02000000000000000000" pitchFamily="2" charset="-122"/>
                <a:ea typeface="方正粗黑宋简体" panose="02000000000000000000" pitchFamily="2" charset="-122"/>
              </a:rPr>
              <a:t>1.5</a:t>
            </a:r>
            <a:r>
              <a:rPr lang="zh-CN" altLang="en-US" sz="1800" dirty="0">
                <a:latin typeface="方正粗黑宋简体" panose="02000000000000000000" pitchFamily="2" charset="-122"/>
                <a:ea typeface="方正粗黑宋简体" panose="02000000000000000000" pitchFamily="2" charset="-122"/>
              </a:rPr>
              <a:t>倍</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学生在校基本消费水平（通过问卷数据分析得出）</a:t>
            </a:r>
          </a:p>
        </p:txBody>
      </p:sp>
    </p:spTree>
    <p:extLst>
      <p:ext uri="{BB962C8B-B14F-4D97-AF65-F5344CB8AC3E}">
        <p14:creationId xmlns:p14="http://schemas.microsoft.com/office/powerpoint/2010/main" val="1239401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grpSp>
        <p:nvGrpSpPr>
          <p:cNvPr id="9" name="组合 8"/>
          <p:cNvGrpSpPr/>
          <p:nvPr/>
        </p:nvGrpSpPr>
        <p:grpSpPr>
          <a:xfrm>
            <a:off x="2317455" y="1395643"/>
            <a:ext cx="6488794" cy="791634"/>
            <a:chOff x="3176635" y="1016223"/>
            <a:chExt cx="3739031" cy="574603"/>
          </a:xfrm>
        </p:grpSpPr>
        <p:pic>
          <p:nvPicPr>
            <p:cNvPr id="10" name="Picture 3" descr="C:\Users\Thinkpad\Desktop\PNG\1_0001_渐变映射-2-副本-4.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6635" y="1016223"/>
              <a:ext cx="3701778" cy="574603"/>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3654438" y="1261062"/>
              <a:ext cx="3261228" cy="229635"/>
            </a:xfrm>
            <a:prstGeom prst="rect">
              <a:avLst/>
            </a:prstGeom>
            <a:noFill/>
          </p:spPr>
          <p:txBody>
            <a:bodyPr wrap="square" rtlCol="0">
              <a:spAutoFit/>
            </a:bodyPr>
            <a:lstStyle/>
            <a:p>
              <a:pPr>
                <a:lnSpc>
                  <a:spcPct val="125000"/>
                </a:lnSpc>
              </a:pPr>
              <a:endParaRPr lang="zh-CN" altLang="en-US" b="1" dirty="0">
                <a:solidFill>
                  <a:schemeClr val="bg1"/>
                </a:solidFill>
                <a:latin typeface="方正宋黑简体" pitchFamily="2" charset="-122"/>
                <a:ea typeface="方正宋黑简体" pitchFamily="2" charset="-122"/>
              </a:endParaRPr>
            </a:p>
          </p:txBody>
        </p:sp>
      </p:grpSp>
      <p:grpSp>
        <p:nvGrpSpPr>
          <p:cNvPr id="13" name="组合 12"/>
          <p:cNvGrpSpPr/>
          <p:nvPr/>
        </p:nvGrpSpPr>
        <p:grpSpPr>
          <a:xfrm>
            <a:off x="347862" y="1014305"/>
            <a:ext cx="1378884" cy="1311966"/>
            <a:chOff x="3057922" y="-256289"/>
            <a:chExt cx="1692063" cy="1651203"/>
          </a:xfrm>
        </p:grpSpPr>
        <p:pic>
          <p:nvPicPr>
            <p:cNvPr id="14" name="Picture 2" descr="C:\Users\Thinkpad\Desktop\PNG\1_0003_渐变映射-2-副本-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57922" y="-256289"/>
              <a:ext cx="1692063" cy="165120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3359127" y="127908"/>
              <a:ext cx="1390856" cy="794086"/>
            </a:xfrm>
            <a:prstGeom prst="rect">
              <a:avLst/>
            </a:prstGeom>
          </p:spPr>
          <p:txBody>
            <a:bodyPr wrap="square">
              <a:spAutoFit/>
            </a:bodyPr>
            <a:lstStyle/>
            <a:p>
              <a:pPr>
                <a:lnSpc>
                  <a:spcPct val="125000"/>
                </a:lnSpc>
              </a:pPr>
              <a:r>
                <a:rPr lang="zh-CN" altLang="en-US" sz="2800" dirty="0">
                  <a:solidFill>
                    <a:srgbClr val="FF0000"/>
                  </a:solidFill>
                  <a:latin typeface="方正古隶简体" pitchFamily="65" charset="-122"/>
                  <a:ea typeface="方正古隶简体" pitchFamily="65" charset="-122"/>
                </a:rPr>
                <a:t>示例</a:t>
              </a:r>
            </a:p>
          </p:txBody>
        </p:sp>
      </p:grpSp>
      <p:sp>
        <p:nvSpPr>
          <p:cNvPr id="17" name="矩形 16"/>
          <p:cNvSpPr/>
          <p:nvPr/>
        </p:nvSpPr>
        <p:spPr>
          <a:xfrm>
            <a:off x="1871564" y="1180030"/>
            <a:ext cx="6220523" cy="646331"/>
          </a:xfrm>
          <a:prstGeom prst="rect">
            <a:avLst/>
          </a:prstGeom>
        </p:spPr>
        <p:txBody>
          <a:bodyPr wrap="square">
            <a:spAutoFit/>
          </a:bodyPr>
          <a:lstStyle/>
          <a:p>
            <a:endParaRPr lang="zh-CN" altLang="en-US" sz="1800" dirty="0">
              <a:latin typeface="方正粗黑宋简体" panose="02000000000000000000" pitchFamily="2" charset="-122"/>
              <a:ea typeface="方正粗黑宋简体" panose="02000000000000000000" pitchFamily="2" charset="-122"/>
            </a:endParaRPr>
          </a:p>
          <a:p>
            <a:r>
              <a:rPr lang="en-US" altLang="zh-CN" sz="1800" dirty="0">
                <a:latin typeface="方正粗黑宋简体" panose="02000000000000000000" pitchFamily="2" charset="-122"/>
                <a:ea typeface="方正粗黑宋简体" panose="02000000000000000000" pitchFamily="2" charset="-122"/>
              </a:rPr>
              <a:t>   </a:t>
            </a:r>
            <a:endParaRPr lang="zh-CN" altLang="en-US" sz="1800" dirty="0">
              <a:latin typeface="方正粗黑宋简体" panose="02000000000000000000" pitchFamily="2" charset="-122"/>
              <a:ea typeface="方正粗黑宋简体" panose="02000000000000000000" pitchFamily="2" charset="-122"/>
            </a:endParaRPr>
          </a:p>
        </p:txBody>
      </p:sp>
      <p:sp>
        <p:nvSpPr>
          <p:cNvPr id="18" name="矩形 17"/>
          <p:cNvSpPr/>
          <p:nvPr/>
        </p:nvSpPr>
        <p:spPr>
          <a:xfrm>
            <a:off x="1496130" y="1046699"/>
            <a:ext cx="4767652" cy="464230"/>
          </a:xfrm>
          <a:prstGeom prst="rect">
            <a:avLst/>
          </a:prstGeom>
        </p:spPr>
        <p:txBody>
          <a:bodyPr wrap="none">
            <a:spAutoFit/>
          </a:bodyPr>
          <a:lstStyle/>
          <a:p>
            <a:pPr>
              <a:lnSpc>
                <a:spcPts val="2850"/>
              </a:lnSpc>
            </a:pPr>
            <a:r>
              <a:rPr lang="zh-CN" altLang="en-US" sz="1800" dirty="0">
                <a:solidFill>
                  <a:prstClr val="black"/>
                </a:solidFill>
                <a:latin typeface="方正粗黑宋简体" panose="02000000000000000000" pitchFamily="2" charset="-122"/>
                <a:ea typeface="方正粗黑宋简体" panose="02000000000000000000" pitchFamily="2" charset="-122"/>
              </a:rPr>
              <a:t>问题</a:t>
            </a:r>
            <a:r>
              <a:rPr lang="en-US" altLang="zh-CN" sz="1800" dirty="0">
                <a:solidFill>
                  <a:prstClr val="black"/>
                </a:solidFill>
                <a:latin typeface="方正粗黑宋简体" panose="02000000000000000000" pitchFamily="2" charset="-122"/>
                <a:ea typeface="方正粗黑宋简体" panose="02000000000000000000" pitchFamily="2" charset="-122"/>
              </a:rPr>
              <a:t>3.</a:t>
            </a:r>
            <a:r>
              <a:rPr lang="zh-CN" altLang="en-US" sz="1800" dirty="0">
                <a:solidFill>
                  <a:prstClr val="black"/>
                </a:solidFill>
                <a:latin typeface="方正粗黑宋简体" panose="02000000000000000000" pitchFamily="2" charset="-122"/>
                <a:ea typeface="方正粗黑宋简体" panose="02000000000000000000" pitchFamily="2" charset="-122"/>
              </a:rPr>
              <a:t>如何制定家庭经济困难学生认定标准？</a:t>
            </a:r>
            <a:endParaRPr lang="en-US" altLang="zh-CN" sz="1800" dirty="0">
              <a:solidFill>
                <a:prstClr val="black"/>
              </a:solidFill>
              <a:latin typeface="方正粗黑宋简体" panose="02000000000000000000" pitchFamily="2" charset="-122"/>
              <a:ea typeface="方正粗黑宋简体" panose="02000000000000000000" pitchFamily="2" charset="-122"/>
            </a:endParaRPr>
          </a:p>
        </p:txBody>
      </p:sp>
      <p:sp>
        <p:nvSpPr>
          <p:cNvPr id="19" name="文本框 18"/>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20" name="矩形 19"/>
          <p:cNvSpPr/>
          <p:nvPr/>
        </p:nvSpPr>
        <p:spPr>
          <a:xfrm>
            <a:off x="486264" y="668391"/>
            <a:ext cx="4493538"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（三）家庭经济</a:t>
            </a:r>
            <a:r>
              <a:rPr lang="en-US" altLang="zh-CN" sz="2100" dirty="0" err="1">
                <a:solidFill>
                  <a:schemeClr val="accent1">
                    <a:lumMod val="50000"/>
                  </a:schemeClr>
                </a:solidFill>
                <a:latin typeface="方正粗黑简体" panose="02010601030101010101" pitchFamily="2" charset="-122"/>
                <a:ea typeface="方正粗黑简体" panose="02010601030101010101" pitchFamily="2" charset="-122"/>
              </a:rPr>
              <a:t>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的认定标准</a:t>
            </a:r>
          </a:p>
        </p:txBody>
      </p:sp>
      <p:sp>
        <p:nvSpPr>
          <p:cNvPr id="22" name="矩形 21"/>
          <p:cNvSpPr/>
          <p:nvPr/>
        </p:nvSpPr>
        <p:spPr>
          <a:xfrm>
            <a:off x="211235" y="1555621"/>
            <a:ext cx="8872151" cy="763351"/>
          </a:xfrm>
          <a:prstGeom prst="rect">
            <a:avLst/>
          </a:prstGeom>
        </p:spPr>
        <p:txBody>
          <a:bodyPr wrap="square">
            <a:spAutoFit/>
          </a:bodyPr>
          <a:lstStyle/>
          <a:p>
            <a:pPr indent="406400" algn="just">
              <a:lnSpc>
                <a:spcPts val="2800"/>
              </a:lnSpc>
              <a:spcAft>
                <a:spcPts val="0"/>
              </a:spcAft>
            </a:pPr>
            <a:r>
              <a:rPr lang="zh-CN" altLang="en-US" sz="2000" b="1" kern="100" dirty="0">
                <a:solidFill>
                  <a:srgbClr val="FF0000"/>
                </a:solidFill>
                <a:latin typeface="Calibri" panose="020F0502020204030204" pitchFamily="34" charset="0"/>
                <a:ea typeface="仿宋" panose="02010609060101010101" pitchFamily="49" charset="-122"/>
                <a:cs typeface="Times New Roman" panose="02020603050405020304" pitchFamily="18" charset="0"/>
              </a:rPr>
              <a:t>                               </a:t>
            </a:r>
            <a:r>
              <a:rPr lang="en-US" altLang="zh-CN" sz="2000" b="1" kern="100" dirty="0">
                <a:solidFill>
                  <a:srgbClr val="FF0000"/>
                </a:solidFill>
                <a:latin typeface="Calibri" panose="020F0502020204030204" pitchFamily="34" charset="0"/>
                <a:ea typeface="仿宋" panose="02010609060101010101" pitchFamily="49" charset="-122"/>
                <a:cs typeface="Times New Roman" panose="02020603050405020304" pitchFamily="18" charset="0"/>
              </a:rPr>
              <a:t>2021</a:t>
            </a:r>
            <a:r>
              <a:rPr lang="zh-CN" altLang="en-US" sz="2000" b="1" kern="100" dirty="0">
                <a:solidFill>
                  <a:srgbClr val="FF0000"/>
                </a:solidFill>
                <a:latin typeface="Calibri" panose="020F0502020204030204" pitchFamily="34" charset="0"/>
                <a:ea typeface="仿宋" panose="02010609060101010101" pitchFamily="49" charset="-122"/>
                <a:cs typeface="Times New Roman" panose="02020603050405020304" pitchFamily="18" charset="0"/>
              </a:rPr>
              <a:t>年淄博市家庭经济困难学生认定标准</a:t>
            </a:r>
            <a:endParaRPr lang="en-US" altLang="zh-CN" sz="1400" dirty="0">
              <a:solidFill>
                <a:srgbClr val="FF0000"/>
              </a:solidFill>
              <a:latin typeface="华文中宋" pitchFamily="2" charset="-122"/>
              <a:ea typeface="华文中宋" pitchFamily="2" charset="-122"/>
            </a:endParaRPr>
          </a:p>
          <a:p>
            <a:pPr indent="406400" algn="just">
              <a:lnSpc>
                <a:spcPts val="2800"/>
              </a:lnSpc>
              <a:spcAft>
                <a:spcPts val="0"/>
              </a:spcAft>
            </a:pPr>
            <a:endParaRPr lang="en-US" altLang="zh-CN" sz="1400" dirty="0">
              <a:latin typeface="华文中宋" pitchFamily="2" charset="-122"/>
              <a:ea typeface="华文中宋" pitchFamily="2" charset="-122"/>
            </a:endParaRPr>
          </a:p>
        </p:txBody>
      </p:sp>
      <p:graphicFrame>
        <p:nvGraphicFramePr>
          <p:cNvPr id="16" name="表格 15"/>
          <p:cNvGraphicFramePr>
            <a:graphicFrameLocks noGrp="1"/>
          </p:cNvGraphicFramePr>
          <p:nvPr>
            <p:extLst>
              <p:ext uri="{D42A27DB-BD31-4B8C-83A1-F6EECF244321}">
                <p14:modId xmlns:p14="http://schemas.microsoft.com/office/powerpoint/2010/main" val="1199460581"/>
              </p:ext>
            </p:extLst>
          </p:nvPr>
        </p:nvGraphicFramePr>
        <p:xfrm>
          <a:off x="-4384" y="2239155"/>
          <a:ext cx="9087770" cy="2996203"/>
        </p:xfrm>
        <a:graphic>
          <a:graphicData uri="http://schemas.openxmlformats.org/drawingml/2006/table">
            <a:tbl>
              <a:tblPr>
                <a:tableStyleId>{5C22544A-7EE6-4342-B048-85BDC9FD1C3A}</a:tableStyleId>
              </a:tblPr>
              <a:tblGrid>
                <a:gridCol w="557026">
                  <a:extLst>
                    <a:ext uri="{9D8B030D-6E8A-4147-A177-3AD203B41FA5}">
                      <a16:colId xmlns:a16="http://schemas.microsoft.com/office/drawing/2014/main" val="1987105553"/>
                    </a:ext>
                  </a:extLst>
                </a:gridCol>
                <a:gridCol w="557026">
                  <a:extLst>
                    <a:ext uri="{9D8B030D-6E8A-4147-A177-3AD203B41FA5}">
                      <a16:colId xmlns:a16="http://schemas.microsoft.com/office/drawing/2014/main" val="4119979663"/>
                    </a:ext>
                  </a:extLst>
                </a:gridCol>
                <a:gridCol w="763332">
                  <a:extLst>
                    <a:ext uri="{9D8B030D-6E8A-4147-A177-3AD203B41FA5}">
                      <a16:colId xmlns:a16="http://schemas.microsoft.com/office/drawing/2014/main" val="2365280361"/>
                    </a:ext>
                  </a:extLst>
                </a:gridCol>
                <a:gridCol w="557026">
                  <a:extLst>
                    <a:ext uri="{9D8B030D-6E8A-4147-A177-3AD203B41FA5}">
                      <a16:colId xmlns:a16="http://schemas.microsoft.com/office/drawing/2014/main" val="1368166540"/>
                    </a:ext>
                  </a:extLst>
                </a:gridCol>
                <a:gridCol w="673072">
                  <a:extLst>
                    <a:ext uri="{9D8B030D-6E8A-4147-A177-3AD203B41FA5}">
                      <a16:colId xmlns:a16="http://schemas.microsoft.com/office/drawing/2014/main" val="781504608"/>
                    </a:ext>
                  </a:extLst>
                </a:gridCol>
                <a:gridCol w="673072">
                  <a:extLst>
                    <a:ext uri="{9D8B030D-6E8A-4147-A177-3AD203B41FA5}">
                      <a16:colId xmlns:a16="http://schemas.microsoft.com/office/drawing/2014/main" val="1869994212"/>
                    </a:ext>
                  </a:extLst>
                </a:gridCol>
                <a:gridCol w="557026">
                  <a:extLst>
                    <a:ext uri="{9D8B030D-6E8A-4147-A177-3AD203B41FA5}">
                      <a16:colId xmlns:a16="http://schemas.microsoft.com/office/drawing/2014/main" val="757202321"/>
                    </a:ext>
                  </a:extLst>
                </a:gridCol>
                <a:gridCol w="629232">
                  <a:extLst>
                    <a:ext uri="{9D8B030D-6E8A-4147-A177-3AD203B41FA5}">
                      <a16:colId xmlns:a16="http://schemas.microsoft.com/office/drawing/2014/main" val="673972014"/>
                    </a:ext>
                  </a:extLst>
                </a:gridCol>
                <a:gridCol w="701439">
                  <a:extLst>
                    <a:ext uri="{9D8B030D-6E8A-4147-A177-3AD203B41FA5}">
                      <a16:colId xmlns:a16="http://schemas.microsoft.com/office/drawing/2014/main" val="1014061528"/>
                    </a:ext>
                  </a:extLst>
                </a:gridCol>
                <a:gridCol w="629232">
                  <a:extLst>
                    <a:ext uri="{9D8B030D-6E8A-4147-A177-3AD203B41FA5}">
                      <a16:colId xmlns:a16="http://schemas.microsoft.com/office/drawing/2014/main" val="1840078096"/>
                    </a:ext>
                  </a:extLst>
                </a:gridCol>
                <a:gridCol w="765910">
                  <a:extLst>
                    <a:ext uri="{9D8B030D-6E8A-4147-A177-3AD203B41FA5}">
                      <a16:colId xmlns:a16="http://schemas.microsoft.com/office/drawing/2014/main" val="4139709746"/>
                    </a:ext>
                  </a:extLst>
                </a:gridCol>
                <a:gridCol w="722071">
                  <a:extLst>
                    <a:ext uri="{9D8B030D-6E8A-4147-A177-3AD203B41FA5}">
                      <a16:colId xmlns:a16="http://schemas.microsoft.com/office/drawing/2014/main" val="1236553543"/>
                    </a:ext>
                  </a:extLst>
                </a:gridCol>
                <a:gridCol w="691125">
                  <a:extLst>
                    <a:ext uri="{9D8B030D-6E8A-4147-A177-3AD203B41FA5}">
                      <a16:colId xmlns:a16="http://schemas.microsoft.com/office/drawing/2014/main" val="534449956"/>
                    </a:ext>
                  </a:extLst>
                </a:gridCol>
                <a:gridCol w="611181">
                  <a:extLst>
                    <a:ext uri="{9D8B030D-6E8A-4147-A177-3AD203B41FA5}">
                      <a16:colId xmlns:a16="http://schemas.microsoft.com/office/drawing/2014/main" val="1934512185"/>
                    </a:ext>
                  </a:extLst>
                </a:gridCol>
              </a:tblGrid>
              <a:tr h="446541">
                <a:tc gridSpan="14">
                  <a:txBody>
                    <a:bodyPr/>
                    <a:lstStyle/>
                    <a:p>
                      <a:pPr algn="l" fontAlgn="ctr"/>
                      <a:r>
                        <a:rPr lang="zh-CN" altLang="en-US" sz="1600" u="none" strike="noStrike" dirty="0">
                          <a:effectLst/>
                        </a:rPr>
                        <a:t>学前认定标准：城市</a:t>
                      </a:r>
                      <a:r>
                        <a:rPr lang="en-US" altLang="zh-CN" sz="1600" u="none" strike="noStrike" dirty="0">
                          <a:effectLst/>
                        </a:rPr>
                        <a:t>1650</a:t>
                      </a:r>
                      <a:r>
                        <a:rPr lang="zh-CN" altLang="en-US" sz="1600" u="none" strike="noStrike" dirty="0">
                          <a:effectLst/>
                        </a:rPr>
                        <a:t>元</a:t>
                      </a:r>
                      <a:r>
                        <a:rPr lang="en-US" altLang="zh-CN" sz="1600" u="none" strike="noStrike" dirty="0">
                          <a:effectLst/>
                        </a:rPr>
                        <a:t>/</a:t>
                      </a:r>
                      <a:r>
                        <a:rPr lang="zh-CN" altLang="en-US" sz="1600" u="none" strike="noStrike" dirty="0">
                          <a:effectLst/>
                        </a:rPr>
                        <a:t>月；农村</a:t>
                      </a:r>
                      <a:r>
                        <a:rPr lang="en-US" altLang="zh-CN" sz="1600" u="none" strike="noStrike" dirty="0">
                          <a:effectLst/>
                        </a:rPr>
                        <a:t>14000</a:t>
                      </a:r>
                      <a:r>
                        <a:rPr lang="zh-CN" altLang="en-US" sz="1600" u="none" strike="noStrike" dirty="0">
                          <a:effectLst/>
                        </a:rPr>
                        <a:t>元</a:t>
                      </a:r>
                      <a:r>
                        <a:rPr lang="en-US" altLang="zh-CN" sz="1600" u="none" strike="noStrike" dirty="0">
                          <a:effectLst/>
                        </a:rPr>
                        <a:t>/</a:t>
                      </a:r>
                      <a:r>
                        <a:rPr lang="zh-CN" altLang="en-US" sz="1600" u="none" strike="noStrike" dirty="0">
                          <a:effectLst/>
                        </a:rPr>
                        <a:t>年；义务认定标准：城市</a:t>
                      </a:r>
                      <a:r>
                        <a:rPr lang="en-US" altLang="zh-CN" sz="1600" u="none" strike="noStrike" dirty="0">
                          <a:effectLst/>
                        </a:rPr>
                        <a:t>1320</a:t>
                      </a:r>
                      <a:r>
                        <a:rPr lang="zh-CN" altLang="en-US" sz="1600" u="none" strike="noStrike" dirty="0">
                          <a:effectLst/>
                        </a:rPr>
                        <a:t>元</a:t>
                      </a:r>
                      <a:r>
                        <a:rPr lang="en-US" altLang="zh-CN" sz="1600" u="none" strike="noStrike" dirty="0">
                          <a:effectLst/>
                        </a:rPr>
                        <a:t>/</a:t>
                      </a:r>
                      <a:r>
                        <a:rPr lang="zh-CN" altLang="en-US" sz="1600" u="none" strike="noStrike" dirty="0">
                          <a:effectLst/>
                        </a:rPr>
                        <a:t>月，农村</a:t>
                      </a:r>
                      <a:r>
                        <a:rPr lang="en-US" altLang="zh-CN" sz="1600" u="none" strike="noStrike" dirty="0">
                          <a:effectLst/>
                        </a:rPr>
                        <a:t>11000</a:t>
                      </a:r>
                      <a:r>
                        <a:rPr lang="zh-CN" altLang="en-US" sz="1600" u="none" strike="noStrike" dirty="0">
                          <a:effectLst/>
                        </a:rPr>
                        <a:t>元</a:t>
                      </a:r>
                      <a:r>
                        <a:rPr lang="en-US" altLang="zh-CN" sz="1600" u="none" strike="noStrike" dirty="0">
                          <a:effectLst/>
                        </a:rPr>
                        <a:t>/</a:t>
                      </a:r>
                      <a:r>
                        <a:rPr lang="zh-CN" altLang="en-US" sz="1600" u="none" strike="noStrike" dirty="0">
                          <a:effectLst/>
                        </a:rPr>
                        <a:t>年；高中认定标准：城市</a:t>
                      </a:r>
                      <a:r>
                        <a:rPr lang="en-US" altLang="zh-CN" sz="1600" u="none" strike="noStrike" dirty="0">
                          <a:effectLst/>
                        </a:rPr>
                        <a:t>1610</a:t>
                      </a:r>
                      <a:r>
                        <a:rPr lang="zh-CN" altLang="en-US" sz="1600" u="none" strike="noStrike" dirty="0">
                          <a:effectLst/>
                        </a:rPr>
                        <a:t>元</a:t>
                      </a:r>
                      <a:r>
                        <a:rPr lang="en-US" altLang="zh-CN" sz="1600" u="none" strike="noStrike" dirty="0">
                          <a:effectLst/>
                        </a:rPr>
                        <a:t>/</a:t>
                      </a:r>
                      <a:r>
                        <a:rPr lang="zh-CN" altLang="en-US" sz="1600" u="none" strike="noStrike" dirty="0">
                          <a:effectLst/>
                        </a:rPr>
                        <a:t>月，农村</a:t>
                      </a:r>
                      <a:r>
                        <a:rPr lang="en-US" altLang="zh-CN" sz="1600" u="none" strike="noStrike" dirty="0">
                          <a:effectLst/>
                        </a:rPr>
                        <a:t>15000</a:t>
                      </a:r>
                      <a:r>
                        <a:rPr lang="zh-CN" altLang="en-US" sz="1600" u="none" strike="noStrike" dirty="0">
                          <a:effectLst/>
                        </a:rPr>
                        <a:t>元</a:t>
                      </a:r>
                      <a:r>
                        <a:rPr lang="en-US" altLang="zh-CN" sz="1600" u="none" strike="noStrike" dirty="0">
                          <a:effectLst/>
                        </a:rPr>
                        <a:t>/</a:t>
                      </a:r>
                      <a:r>
                        <a:rPr lang="zh-CN" altLang="en-US" sz="1600" u="none" strike="noStrike" dirty="0">
                          <a:effectLst/>
                        </a:rPr>
                        <a:t>年；中职认定标准：城市</a:t>
                      </a:r>
                      <a:r>
                        <a:rPr lang="en-US" altLang="zh-CN" sz="1600" u="none" strike="noStrike" dirty="0">
                          <a:effectLst/>
                        </a:rPr>
                        <a:t>1440</a:t>
                      </a:r>
                      <a:r>
                        <a:rPr lang="zh-CN" altLang="en-US" sz="1600" u="none" strike="noStrike" dirty="0">
                          <a:effectLst/>
                        </a:rPr>
                        <a:t>元</a:t>
                      </a:r>
                      <a:r>
                        <a:rPr lang="en-US" altLang="zh-CN" sz="1600" u="none" strike="noStrike" dirty="0">
                          <a:effectLst/>
                        </a:rPr>
                        <a:t>/</a:t>
                      </a:r>
                      <a:r>
                        <a:rPr lang="zh-CN" altLang="en-US" sz="1600" u="none" strike="noStrike" dirty="0">
                          <a:effectLst/>
                        </a:rPr>
                        <a:t>月，农村</a:t>
                      </a:r>
                      <a:r>
                        <a:rPr lang="en-US" altLang="zh-CN" sz="1600" u="none" strike="noStrike" dirty="0">
                          <a:effectLst/>
                        </a:rPr>
                        <a:t>13300</a:t>
                      </a:r>
                      <a:r>
                        <a:rPr lang="zh-CN" altLang="en-US" sz="1600" u="none" strike="noStrike" dirty="0">
                          <a:effectLst/>
                        </a:rPr>
                        <a:t>元</a:t>
                      </a:r>
                      <a:r>
                        <a:rPr lang="en-US" altLang="zh-CN" sz="1600" u="none" strike="noStrike" dirty="0">
                          <a:effectLst/>
                        </a:rPr>
                        <a:t>/</a:t>
                      </a:r>
                      <a:r>
                        <a:rPr lang="zh-CN" altLang="en-US" sz="1600" u="none" strike="noStrike" dirty="0">
                          <a:effectLst/>
                        </a:rPr>
                        <a:t>年</a:t>
                      </a:r>
                      <a:endParaRPr lang="zh-CN" altLang="en-US" sz="1600" b="0" i="0" u="none" strike="noStrike" dirty="0">
                        <a:solidFill>
                          <a:srgbClr val="000000"/>
                        </a:solidFill>
                        <a:effectLst/>
                        <a:latin typeface="方正小标宋简体" panose="03000509000000000000" pitchFamily="65" charset="-122"/>
                        <a:ea typeface="方正小标宋简体" panose="03000509000000000000" pitchFamily="65"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990932502"/>
                  </a:ext>
                </a:extLst>
              </a:tr>
              <a:tr h="226306">
                <a:tc gridSpan="3">
                  <a:txBody>
                    <a:bodyPr/>
                    <a:lstStyle/>
                    <a:p>
                      <a:pPr algn="ctr" fontAlgn="ctr"/>
                      <a:r>
                        <a:rPr lang="zh-CN" altLang="en-US" sz="1600" u="none" strike="noStrike">
                          <a:effectLst/>
                        </a:rPr>
                        <a:t>学前城市（元</a:t>
                      </a:r>
                      <a:r>
                        <a:rPr lang="en-US" altLang="zh-CN" sz="1600" u="none" strike="noStrike">
                          <a:effectLst/>
                        </a:rPr>
                        <a:t>/</a:t>
                      </a:r>
                      <a:r>
                        <a:rPr lang="zh-CN" altLang="en-US" sz="1600" u="none" strike="noStrike">
                          <a:effectLst/>
                        </a:rPr>
                        <a:t>月）</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学前农村（元</a:t>
                      </a:r>
                      <a:r>
                        <a:rPr lang="en-US" altLang="zh-CN" sz="1600" u="none" strike="noStrike">
                          <a:effectLst/>
                        </a:rPr>
                        <a:t>/</a:t>
                      </a:r>
                      <a:r>
                        <a:rPr lang="zh-CN" altLang="en-US" sz="1600" u="none" strike="noStrike">
                          <a:effectLst/>
                        </a:rPr>
                        <a:t>年）</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义务城市（元</a:t>
                      </a:r>
                      <a:r>
                        <a:rPr lang="en-US" altLang="zh-CN" sz="1600" u="none" strike="noStrike">
                          <a:effectLst/>
                        </a:rPr>
                        <a:t>/</a:t>
                      </a:r>
                      <a:r>
                        <a:rPr lang="zh-CN" altLang="en-US" sz="1600" u="none" strike="noStrike">
                          <a:effectLst/>
                        </a:rPr>
                        <a:t>月）</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义务农村（元</a:t>
                      </a:r>
                      <a:r>
                        <a:rPr lang="en-US" altLang="zh-CN" sz="1600" u="none" strike="noStrike">
                          <a:effectLst/>
                        </a:rPr>
                        <a:t>/</a:t>
                      </a:r>
                      <a:r>
                        <a:rPr lang="zh-CN" altLang="en-US" sz="1600" u="none" strike="noStrike">
                          <a:effectLst/>
                        </a:rPr>
                        <a:t>年）</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2788869514"/>
                  </a:ext>
                </a:extLst>
              </a:tr>
              <a:tr h="226306">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dirty="0">
                          <a:effectLst/>
                        </a:rPr>
                        <a:t>B</a:t>
                      </a:r>
                      <a:r>
                        <a:rPr lang="zh-CN" altLang="en-US" sz="1600" u="none" strike="noStrike" dirty="0">
                          <a:effectLst/>
                        </a:rPr>
                        <a:t>档</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1801614640"/>
                  </a:ext>
                </a:extLst>
              </a:tr>
              <a:tr h="446541">
                <a:tc>
                  <a:txBody>
                    <a:bodyPr/>
                    <a:lstStyle/>
                    <a:p>
                      <a:pPr algn="ctr" fontAlgn="ctr"/>
                      <a:r>
                        <a:rPr lang="en-US" altLang="zh-CN" sz="1600" u="none" strike="noStrike">
                          <a:effectLst/>
                        </a:rPr>
                        <a:t>0-800</a:t>
                      </a:r>
                      <a:r>
                        <a:rPr lang="zh-CN" altLang="en-US" sz="1600" u="none" strike="noStrike">
                          <a:effectLst/>
                        </a:rPr>
                        <a:t>元</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800-1200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1200-1650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0-7560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7560-9800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9800-14000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0-800</a:t>
                      </a:r>
                      <a:r>
                        <a:rPr lang="zh-CN" altLang="en-US" sz="1600" u="none" strike="noStrike">
                          <a:effectLst/>
                        </a:rPr>
                        <a:t>元</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800-1200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1200-1320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0-7560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dirty="0">
                          <a:effectLst/>
                        </a:rPr>
                        <a:t>7560-9800</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9800-11000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539452035"/>
                  </a:ext>
                </a:extLst>
              </a:tr>
              <a:tr h="226306">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dirty="0">
                          <a:effectLst/>
                        </a:rPr>
                        <a:t>　</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zh-CN" altLang="en-US" sz="1600" u="none" strike="noStrike">
                          <a:effectLst/>
                        </a:rPr>
                        <a:t>　</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3621382624"/>
                  </a:ext>
                </a:extLst>
              </a:tr>
              <a:tr h="226306">
                <a:tc gridSpan="3">
                  <a:txBody>
                    <a:bodyPr/>
                    <a:lstStyle/>
                    <a:p>
                      <a:pPr algn="ctr" fontAlgn="ctr"/>
                      <a:r>
                        <a:rPr lang="zh-CN" altLang="en-US" sz="1600" u="none" strike="noStrike">
                          <a:effectLst/>
                        </a:rPr>
                        <a:t>高中城市（元</a:t>
                      </a:r>
                      <a:r>
                        <a:rPr lang="en-US" altLang="zh-CN" sz="1600" u="none" strike="noStrike">
                          <a:effectLst/>
                        </a:rPr>
                        <a:t>/</a:t>
                      </a:r>
                      <a:r>
                        <a:rPr lang="zh-CN" altLang="en-US" sz="1600" u="none" strike="noStrike">
                          <a:effectLst/>
                        </a:rPr>
                        <a:t>月）</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高中农村（元</a:t>
                      </a:r>
                      <a:r>
                        <a:rPr lang="en-US" altLang="zh-CN" sz="1600" u="none" strike="noStrike">
                          <a:effectLst/>
                        </a:rPr>
                        <a:t>/</a:t>
                      </a:r>
                      <a:r>
                        <a:rPr lang="zh-CN" altLang="en-US" sz="1600" u="none" strike="noStrike">
                          <a:effectLst/>
                        </a:rPr>
                        <a:t>年）</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中职城市（元</a:t>
                      </a:r>
                      <a:r>
                        <a:rPr lang="en-US" altLang="zh-CN" sz="1600" u="none" strike="noStrike">
                          <a:effectLst/>
                        </a:rPr>
                        <a:t>/</a:t>
                      </a:r>
                      <a:r>
                        <a:rPr lang="zh-CN" altLang="en-US" sz="1600" u="none" strike="noStrike">
                          <a:effectLst/>
                        </a:rPr>
                        <a:t>月）</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gridSpan="3">
                  <a:txBody>
                    <a:bodyPr/>
                    <a:lstStyle/>
                    <a:p>
                      <a:pPr algn="ctr" fontAlgn="ctr"/>
                      <a:r>
                        <a:rPr lang="zh-CN" altLang="en-US" sz="1600" u="none" strike="noStrike">
                          <a:effectLst/>
                        </a:rPr>
                        <a:t>中职农村（元</a:t>
                      </a:r>
                      <a:r>
                        <a:rPr lang="en-US" altLang="zh-CN" sz="1600" u="none" strike="noStrike">
                          <a:effectLst/>
                        </a:rPr>
                        <a:t>/</a:t>
                      </a:r>
                      <a:r>
                        <a:rPr lang="zh-CN" altLang="en-US" sz="1600" u="none" strike="noStrike">
                          <a:effectLst/>
                        </a:rPr>
                        <a:t>年）</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791443664"/>
                  </a:ext>
                </a:extLst>
              </a:tr>
              <a:tr h="226306">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C</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B</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sz="1600" u="none" strike="noStrike">
                          <a:effectLst/>
                        </a:rPr>
                        <a:t>A</a:t>
                      </a:r>
                      <a:r>
                        <a:rPr lang="zh-CN" altLang="en-US" sz="1600" u="none" strike="noStrike">
                          <a:effectLst/>
                        </a:rPr>
                        <a:t>档</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258426202"/>
                  </a:ext>
                </a:extLst>
              </a:tr>
              <a:tr h="446541">
                <a:tc>
                  <a:txBody>
                    <a:bodyPr/>
                    <a:lstStyle/>
                    <a:p>
                      <a:pPr algn="ctr" fontAlgn="ctr"/>
                      <a:r>
                        <a:rPr lang="en-US" altLang="zh-CN" sz="1600" u="none" strike="noStrike">
                          <a:effectLst/>
                        </a:rPr>
                        <a:t>0-800</a:t>
                      </a:r>
                      <a:r>
                        <a:rPr lang="zh-CN" altLang="en-US" sz="1600" u="none" strike="noStrike">
                          <a:effectLst/>
                        </a:rPr>
                        <a:t>元</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800-1200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1200-1610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0-7560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7560-9800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9800-15000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0-800</a:t>
                      </a:r>
                      <a:r>
                        <a:rPr lang="zh-CN" altLang="en-US" sz="1600" u="none" strike="noStrike">
                          <a:effectLst/>
                        </a:rPr>
                        <a:t>元</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800-1200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1200-1440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0-7560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7560-9800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ctr" fontAlgn="ctr"/>
                      <a:r>
                        <a:rPr lang="en-US" altLang="zh-CN" sz="1600" u="none" strike="noStrike">
                          <a:effectLst/>
                        </a:rPr>
                        <a:t>9800-13300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3751843277"/>
                  </a:ext>
                </a:extLst>
              </a:tr>
              <a:tr h="260187">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tc>
                  <a:txBody>
                    <a:bodyPr/>
                    <a:lstStyle/>
                    <a:p>
                      <a:pPr algn="l" fontAlgn="ct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722" marR="6722" marT="6722" marB="0" anchor="ctr">
                    <a:solidFill>
                      <a:srgbClr val="0070C0"/>
                    </a:solidFill>
                  </a:tcPr>
                </a:tc>
                <a:extLst>
                  <a:ext uri="{0D108BD9-81ED-4DB2-BD59-A6C34878D82A}">
                    <a16:rowId xmlns:a16="http://schemas.microsoft.com/office/drawing/2014/main" val="3492132077"/>
                  </a:ext>
                </a:extLst>
              </a:tr>
            </a:tbl>
          </a:graphicData>
        </a:graphic>
      </p:graphicFrame>
    </p:spTree>
    <p:extLst>
      <p:ext uri="{BB962C8B-B14F-4D97-AF65-F5344CB8AC3E}">
        <p14:creationId xmlns:p14="http://schemas.microsoft.com/office/powerpoint/2010/main" val="353837187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a:latin typeface="华文行楷" pitchFamily="2" charset="-122"/>
                <a:ea typeface="华文行楷" pitchFamily="2" charset="-122"/>
              </a:rPr>
              <a:t>第</a:t>
            </a:r>
            <a:r>
              <a:rPr lang="zh-CN" altLang="en-US" sz="4000" dirty="0">
                <a:solidFill>
                  <a:srgbClr val="FF0000"/>
                </a:solidFill>
                <a:latin typeface="华文行楷" pitchFamily="2" charset="-122"/>
                <a:ea typeface="华文行楷" pitchFamily="2" charset="-122"/>
              </a:rPr>
              <a:t>贰</a:t>
            </a:r>
            <a:r>
              <a:rPr lang="zh-CN" altLang="en-US" sz="4000" dirty="0">
                <a:latin typeface="华文行楷" pitchFamily="2" charset="-122"/>
                <a:ea typeface="华文行楷" pitchFamily="2" charset="-122"/>
              </a:rPr>
              <a:t>部分内容</a:t>
            </a:r>
          </a:p>
        </p:txBody>
      </p:sp>
      <p:pic>
        <p:nvPicPr>
          <p:cNvPr id="8" name="Picture 3" descr="C:\Users\Thinkpad\Desktop\PNG\1_0002_图层-5-副本.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6501704">
            <a:off x="2640016" y="848166"/>
            <a:ext cx="2016491" cy="186497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1952368" y="3043072"/>
            <a:ext cx="6829168" cy="584775"/>
          </a:xfrm>
          <a:prstGeom prst="rect">
            <a:avLst/>
          </a:prstGeom>
        </p:spPr>
        <p:txBody>
          <a:bodyPr wrap="square">
            <a:spAutoFit/>
          </a:bodyPr>
          <a:lstStyle/>
          <a:p>
            <a:pPr algn="ctr"/>
            <a:r>
              <a:rPr lang="zh-CN" altLang="en-US" sz="3200" spc="-300" dirty="0">
                <a:latin typeface="华文行楷" pitchFamily="2" charset="-122"/>
                <a:ea typeface="华文行楷" pitchFamily="2" charset="-122"/>
              </a:rPr>
              <a:t>高度重视家庭经济困难学生认定的</a:t>
            </a:r>
            <a:r>
              <a:rPr lang="zh-CN" altLang="en-US" sz="3200" spc="-300" dirty="0">
                <a:solidFill>
                  <a:srgbClr val="FF0000"/>
                </a:solidFill>
                <a:latin typeface="华文行楷" pitchFamily="2" charset="-122"/>
                <a:ea typeface="华文行楷" pitchFamily="2" charset="-122"/>
              </a:rPr>
              <a:t>原因</a:t>
            </a:r>
          </a:p>
        </p:txBody>
      </p:sp>
      <p:pic>
        <p:nvPicPr>
          <p:cNvPr id="6" name="Picture 5" descr="毛笔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9864" y="1938549"/>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1842" y="3505068"/>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111906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1" y="204944"/>
            <a:ext cx="7008620"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2" descr="C:\Users\Thinkpad\Desktop\PNG\1_0000_图层-11-副本.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481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hinkpad\Desktop\PNG\1_0001_图层-1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348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3"/>
          <p:cNvSpPr txBox="1">
            <a:spLocks noChangeArrowheads="1"/>
          </p:cNvSpPr>
          <p:nvPr/>
        </p:nvSpPr>
        <p:spPr bwMode="auto">
          <a:xfrm>
            <a:off x="3544979" y="1556982"/>
            <a:ext cx="760144" cy="13619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a:solidFill>
                  <a:schemeClr val="tx1"/>
                </a:solidFill>
              </a:rPr>
              <a:t>1</a:t>
            </a:r>
          </a:p>
        </p:txBody>
      </p:sp>
      <p:sp>
        <p:nvSpPr>
          <p:cNvPr id="9" name="Text Box 53"/>
          <p:cNvSpPr txBox="1">
            <a:spLocks noChangeArrowheads="1"/>
          </p:cNvSpPr>
          <p:nvPr/>
        </p:nvSpPr>
        <p:spPr bwMode="auto">
          <a:xfrm>
            <a:off x="5486927" y="1600410"/>
            <a:ext cx="729687" cy="13619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a:solidFill>
                  <a:schemeClr val="tx1"/>
                </a:solidFill>
              </a:rPr>
              <a:t>2</a:t>
            </a:r>
          </a:p>
        </p:txBody>
      </p:sp>
      <p:sp>
        <p:nvSpPr>
          <p:cNvPr id="10" name="圆角矩形 9"/>
          <p:cNvSpPr/>
          <p:nvPr/>
        </p:nvSpPr>
        <p:spPr>
          <a:xfrm>
            <a:off x="1209482" y="1978551"/>
            <a:ext cx="2094562" cy="1555481"/>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p>
        </p:txBody>
      </p:sp>
      <p:grpSp>
        <p:nvGrpSpPr>
          <p:cNvPr id="11" name="组合 10"/>
          <p:cNvGrpSpPr/>
          <p:nvPr/>
        </p:nvGrpSpPr>
        <p:grpSpPr>
          <a:xfrm>
            <a:off x="1054010" y="1459197"/>
            <a:ext cx="686121" cy="710798"/>
            <a:chOff x="611560" y="1470114"/>
            <a:chExt cx="864096" cy="895175"/>
          </a:xfrm>
        </p:grpSpPr>
        <p:pic>
          <p:nvPicPr>
            <p:cNvPr id="12" name="Picture 4" descr="C:\Users\Thinkpad\Desktop\PNG\1_0000_渐变映射-2-副本-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3"/>
            <p:cNvSpPr txBox="1">
              <a:spLocks noChangeArrowheads="1"/>
            </p:cNvSpPr>
            <p:nvPr/>
          </p:nvSpPr>
          <p:spPr bwMode="auto">
            <a:xfrm>
              <a:off x="755577" y="1470114"/>
              <a:ext cx="583839" cy="8915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a:t>1</a:t>
              </a:r>
            </a:p>
          </p:txBody>
        </p:sp>
      </p:grpSp>
      <p:sp>
        <p:nvSpPr>
          <p:cNvPr id="14" name="TextBox 15"/>
          <p:cNvSpPr txBox="1"/>
          <p:nvPr/>
        </p:nvSpPr>
        <p:spPr>
          <a:xfrm>
            <a:off x="1423604" y="2073378"/>
            <a:ext cx="1490583" cy="1292662"/>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2000" b="1" dirty="0">
                <a:solidFill>
                  <a:srgbClr val="FF0000"/>
                </a:solidFill>
                <a:latin typeface="黑体" panose="02010609060101010101" pitchFamily="49" charset="-122"/>
                <a:ea typeface="黑体" panose="02010609060101010101" pitchFamily="49" charset="-122"/>
              </a:rPr>
              <a:t>重要性：</a:t>
            </a:r>
            <a:endParaRPr lang="en-US" altLang="zh-CN" sz="2000" b="1" dirty="0">
              <a:solidFill>
                <a:srgbClr val="FF0000"/>
              </a:solidFill>
              <a:latin typeface="黑体" panose="02010609060101010101" pitchFamily="49" charset="-122"/>
              <a:ea typeface="黑体" panose="02010609060101010101" pitchFamily="49" charset="-122"/>
            </a:endParaRPr>
          </a:p>
          <a:p>
            <a:r>
              <a:rPr lang="en-US" altLang="zh-CN" sz="2000" dirty="0"/>
              <a:t>1 .</a:t>
            </a:r>
            <a:r>
              <a:rPr lang="zh-CN" altLang="en-US" sz="2000" dirty="0"/>
              <a:t>地位</a:t>
            </a:r>
          </a:p>
          <a:p>
            <a:r>
              <a:rPr lang="en-US" altLang="zh-CN" sz="2000" dirty="0"/>
              <a:t>2 .</a:t>
            </a:r>
            <a:r>
              <a:rPr lang="zh-CN" altLang="en-US" sz="2000" dirty="0"/>
              <a:t>作用</a:t>
            </a:r>
          </a:p>
        </p:txBody>
      </p:sp>
      <p:sp>
        <p:nvSpPr>
          <p:cNvPr id="15" name="圆角矩形 14"/>
          <p:cNvSpPr/>
          <p:nvPr/>
        </p:nvSpPr>
        <p:spPr>
          <a:xfrm>
            <a:off x="6663702" y="1978551"/>
            <a:ext cx="1936602" cy="1387489"/>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508229" y="1459197"/>
            <a:ext cx="686121" cy="710798"/>
            <a:chOff x="611560" y="1470114"/>
            <a:chExt cx="864096" cy="895175"/>
          </a:xfrm>
        </p:grpSpPr>
        <p:pic>
          <p:nvPicPr>
            <p:cNvPr id="17" name="Picture 4" descr="C:\Users\Thinkpad\Desktop\PNG\1_0000_渐变映射-2-副本-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3"/>
            <p:cNvSpPr txBox="1">
              <a:spLocks noChangeArrowheads="1"/>
            </p:cNvSpPr>
            <p:nvPr/>
          </p:nvSpPr>
          <p:spPr bwMode="auto">
            <a:xfrm>
              <a:off x="755577" y="1470114"/>
              <a:ext cx="565671" cy="8915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a:t>2</a:t>
              </a:r>
            </a:p>
          </p:txBody>
        </p:sp>
      </p:grpSp>
      <p:sp>
        <p:nvSpPr>
          <p:cNvPr id="19" name="TextBox 27"/>
          <p:cNvSpPr txBox="1"/>
          <p:nvPr/>
        </p:nvSpPr>
        <p:spPr>
          <a:xfrm>
            <a:off x="6877823" y="2073378"/>
            <a:ext cx="1656251" cy="1292662"/>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2000" b="1" dirty="0">
                <a:solidFill>
                  <a:srgbClr val="FF0000"/>
                </a:solidFill>
                <a:latin typeface="黑体" panose="02010609060101010101" pitchFamily="49" charset="-122"/>
                <a:ea typeface="黑体" panose="02010609060101010101" pitchFamily="49" charset="-122"/>
              </a:rPr>
              <a:t>必要性</a:t>
            </a:r>
            <a:endParaRPr lang="en-US" altLang="zh-CN" sz="2000" b="1" dirty="0">
              <a:solidFill>
                <a:srgbClr val="FF0000"/>
              </a:solidFill>
              <a:latin typeface="黑体" panose="02010609060101010101" pitchFamily="49" charset="-122"/>
              <a:ea typeface="黑体" panose="02010609060101010101" pitchFamily="49" charset="-122"/>
            </a:endParaRPr>
          </a:p>
          <a:p>
            <a:r>
              <a:rPr lang="en-US" altLang="zh-CN" sz="2000" dirty="0"/>
              <a:t>1 .</a:t>
            </a:r>
            <a:r>
              <a:rPr lang="zh-CN" altLang="en-US" sz="2000" dirty="0"/>
              <a:t>客观需要</a:t>
            </a:r>
          </a:p>
          <a:p>
            <a:r>
              <a:rPr lang="en-US" altLang="zh-CN" sz="2000" dirty="0"/>
              <a:t>2..</a:t>
            </a:r>
            <a:r>
              <a:rPr lang="zh-CN" altLang="en-US" sz="2000" dirty="0"/>
              <a:t>存在问题</a:t>
            </a:r>
          </a:p>
        </p:txBody>
      </p:sp>
    </p:spTree>
    <p:extLst>
      <p:ext uri="{BB962C8B-B14F-4D97-AF65-F5344CB8AC3E}">
        <p14:creationId xmlns:p14="http://schemas.microsoft.com/office/powerpoint/2010/main" val="165092398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2000" fill="hold"/>
                                        <p:tgtEl>
                                          <p:spTgt spid="6"/>
                                        </p:tgtEl>
                                        <p:attrNameLst>
                                          <p:attrName>ppt_w</p:attrName>
                                        </p:attrNameLst>
                                      </p:cBhvr>
                                      <p:tavLst>
                                        <p:tav tm="0">
                                          <p:val>
                                            <p:fltVal val="0"/>
                                          </p:val>
                                        </p:tav>
                                        <p:tav tm="100000">
                                          <p:val>
                                            <p:strVal val="#ppt_w"/>
                                          </p:val>
                                        </p:tav>
                                      </p:tavLst>
                                    </p:anim>
                                    <p:anim calcmode="lin" valueType="num">
                                      <p:cBhvr>
                                        <p:cTn id="11" dur="2000" fill="hold"/>
                                        <p:tgtEl>
                                          <p:spTgt spid="6"/>
                                        </p:tgtEl>
                                        <p:attrNameLst>
                                          <p:attrName>ppt_h</p:attrName>
                                        </p:attrNameLst>
                                      </p:cBhvr>
                                      <p:tavLst>
                                        <p:tav tm="0">
                                          <p:val>
                                            <p:fltVal val="0"/>
                                          </p:val>
                                        </p:tav>
                                        <p:tav tm="100000">
                                          <p:val>
                                            <p:strVal val="#ppt_h"/>
                                          </p:val>
                                        </p:tav>
                                      </p:tavLst>
                                    </p:anim>
                                    <p:anim calcmode="lin" valueType="num">
                                      <p:cBhvr>
                                        <p:cTn id="12" dur="2000" fill="hold"/>
                                        <p:tgtEl>
                                          <p:spTgt spid="6"/>
                                        </p:tgtEl>
                                        <p:attrNameLst>
                                          <p:attrName>style.rotation</p:attrName>
                                        </p:attrNameLst>
                                      </p:cBhvr>
                                      <p:tavLst>
                                        <p:tav tm="0">
                                          <p:val>
                                            <p:fltVal val="90"/>
                                          </p:val>
                                        </p:tav>
                                        <p:tav tm="100000">
                                          <p:val>
                                            <p:fltVal val="0"/>
                                          </p:val>
                                        </p:tav>
                                      </p:tavLst>
                                    </p:anim>
                                    <p:animEffect transition="in" filter="fade">
                                      <p:cBhvr>
                                        <p:cTn id="13" dur="2000"/>
                                        <p:tgtEl>
                                          <p:spTgt spid="6"/>
                                        </p:tgtEl>
                                      </p:cBhvr>
                                    </p:animEffect>
                                  </p:childTnLst>
                                </p:cTn>
                              </p:par>
                              <p:par>
                                <p:cTn id="14" presetID="3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000" fill="hold"/>
                                        <p:tgtEl>
                                          <p:spTgt spid="5"/>
                                        </p:tgtEl>
                                        <p:attrNameLst>
                                          <p:attrName>ppt_w</p:attrName>
                                        </p:attrNameLst>
                                      </p:cBhvr>
                                      <p:tavLst>
                                        <p:tav tm="0">
                                          <p:val>
                                            <p:fltVal val="0"/>
                                          </p:val>
                                        </p:tav>
                                        <p:tav tm="100000">
                                          <p:val>
                                            <p:strVal val="#ppt_w"/>
                                          </p:val>
                                        </p:tav>
                                      </p:tavLst>
                                    </p:anim>
                                    <p:anim calcmode="lin" valueType="num">
                                      <p:cBhvr>
                                        <p:cTn id="17" dur="2000" fill="hold"/>
                                        <p:tgtEl>
                                          <p:spTgt spid="5"/>
                                        </p:tgtEl>
                                        <p:attrNameLst>
                                          <p:attrName>ppt_h</p:attrName>
                                        </p:attrNameLst>
                                      </p:cBhvr>
                                      <p:tavLst>
                                        <p:tav tm="0">
                                          <p:val>
                                            <p:fltVal val="0"/>
                                          </p:val>
                                        </p:tav>
                                        <p:tav tm="100000">
                                          <p:val>
                                            <p:strVal val="#ppt_h"/>
                                          </p:val>
                                        </p:tav>
                                      </p:tavLst>
                                    </p:anim>
                                    <p:anim calcmode="lin" valueType="num">
                                      <p:cBhvr>
                                        <p:cTn id="18" dur="2000" fill="hold"/>
                                        <p:tgtEl>
                                          <p:spTgt spid="5"/>
                                        </p:tgtEl>
                                        <p:attrNameLst>
                                          <p:attrName>style.rotation</p:attrName>
                                        </p:attrNameLst>
                                      </p:cBhvr>
                                      <p:tavLst>
                                        <p:tav tm="0">
                                          <p:val>
                                            <p:fltVal val="90"/>
                                          </p:val>
                                        </p:tav>
                                        <p:tav tm="100000">
                                          <p:val>
                                            <p:fltVal val="0"/>
                                          </p:val>
                                        </p:tav>
                                      </p:tavLst>
                                    </p:anim>
                                    <p:animEffect transition="in" filter="fade">
                                      <p:cBhvr>
                                        <p:cTn id="19" dur="2000"/>
                                        <p:tgtEl>
                                          <p:spTgt spid="5"/>
                                        </p:tgtEl>
                                      </p:cBhvr>
                                    </p:animEffect>
                                  </p:childTnLst>
                                </p:cTn>
                              </p:par>
                              <p:par>
                                <p:cTn id="20" presetID="3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200" decel="100000"/>
                                        <p:tgtEl>
                                          <p:spTgt spid="6"/>
                                        </p:tgtEl>
                                      </p:cBhvr>
                                    </p:animEffect>
                                    <p:anim calcmode="lin" valueType="num">
                                      <p:cBhvr>
                                        <p:cTn id="23" dur="1200" decel="100000" fill="hold"/>
                                        <p:tgtEl>
                                          <p:spTgt spid="6"/>
                                        </p:tgtEl>
                                        <p:attrNameLst>
                                          <p:attrName>style.rotation</p:attrName>
                                        </p:attrNameLst>
                                      </p:cBhvr>
                                      <p:tavLst>
                                        <p:tav tm="0">
                                          <p:val>
                                            <p:fltVal val="-90"/>
                                          </p:val>
                                        </p:tav>
                                        <p:tav tm="100000">
                                          <p:val>
                                            <p:fltVal val="0"/>
                                          </p:val>
                                        </p:tav>
                                      </p:tavLst>
                                    </p:anim>
                                    <p:anim calcmode="lin" valueType="num">
                                      <p:cBhvr>
                                        <p:cTn id="24" dur="1200" decel="100000" fill="hold"/>
                                        <p:tgtEl>
                                          <p:spTgt spid="6"/>
                                        </p:tgtEl>
                                        <p:attrNameLst>
                                          <p:attrName>ppt_x</p:attrName>
                                        </p:attrNameLst>
                                      </p:cBhvr>
                                      <p:tavLst>
                                        <p:tav tm="0">
                                          <p:val>
                                            <p:strVal val="#ppt_x+0.4"/>
                                          </p:val>
                                        </p:tav>
                                        <p:tav tm="100000">
                                          <p:val>
                                            <p:strVal val="#ppt_x-0.05"/>
                                          </p:val>
                                        </p:tav>
                                      </p:tavLst>
                                    </p:anim>
                                    <p:anim calcmode="lin" valueType="num">
                                      <p:cBhvr>
                                        <p:cTn id="25" dur="1200" decel="100000" fill="hold"/>
                                        <p:tgtEl>
                                          <p:spTgt spid="6"/>
                                        </p:tgtEl>
                                        <p:attrNameLst>
                                          <p:attrName>ppt_y</p:attrName>
                                        </p:attrNameLst>
                                      </p:cBhvr>
                                      <p:tavLst>
                                        <p:tav tm="0">
                                          <p:val>
                                            <p:strVal val="#ppt_y-0.4"/>
                                          </p:val>
                                        </p:tav>
                                        <p:tav tm="100000">
                                          <p:val>
                                            <p:strVal val="#ppt_y+0.1"/>
                                          </p:val>
                                        </p:tav>
                                      </p:tavLst>
                                    </p:anim>
                                    <p:anim calcmode="lin" valueType="num">
                                      <p:cBhvr>
                                        <p:cTn id="26" dur="300" accel="100000" fill="hold">
                                          <p:stCondLst>
                                            <p:cond delay="1200"/>
                                          </p:stCondLst>
                                        </p:cTn>
                                        <p:tgtEl>
                                          <p:spTgt spid="6"/>
                                        </p:tgtEl>
                                        <p:attrNameLst>
                                          <p:attrName>ppt_x</p:attrName>
                                        </p:attrNameLst>
                                      </p:cBhvr>
                                      <p:tavLst>
                                        <p:tav tm="0">
                                          <p:val>
                                            <p:strVal val="#ppt_x-0.05"/>
                                          </p:val>
                                        </p:tav>
                                        <p:tav tm="100000">
                                          <p:val>
                                            <p:strVal val="#ppt_x"/>
                                          </p:val>
                                        </p:tav>
                                      </p:tavLst>
                                    </p:anim>
                                    <p:anim calcmode="lin" valueType="num">
                                      <p:cBhvr>
                                        <p:cTn id="27" dur="300" accel="100000" fill="hold">
                                          <p:stCondLst>
                                            <p:cond delay="1200"/>
                                          </p:stCondLst>
                                        </p:cTn>
                                        <p:tgtEl>
                                          <p:spTgt spid="6"/>
                                        </p:tgtEl>
                                        <p:attrNameLst>
                                          <p:attrName>ppt_y</p:attrName>
                                        </p:attrNameLst>
                                      </p:cBhvr>
                                      <p:tavLst>
                                        <p:tav tm="0">
                                          <p:val>
                                            <p:strVal val="#ppt_y+0.1"/>
                                          </p:val>
                                        </p:tav>
                                        <p:tav tm="100000">
                                          <p:val>
                                            <p:strVal val="#ppt_y"/>
                                          </p:val>
                                        </p:tav>
                                      </p:tavLst>
                                    </p:anim>
                                  </p:childTnLst>
                                </p:cTn>
                              </p:par>
                              <p:par>
                                <p:cTn id="28" presetID="3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200" decel="100000"/>
                                        <p:tgtEl>
                                          <p:spTgt spid="5"/>
                                        </p:tgtEl>
                                      </p:cBhvr>
                                    </p:animEffect>
                                    <p:anim calcmode="lin" valueType="num">
                                      <p:cBhvr>
                                        <p:cTn id="31" dur="1200" decel="100000" fill="hold"/>
                                        <p:tgtEl>
                                          <p:spTgt spid="5"/>
                                        </p:tgtEl>
                                        <p:attrNameLst>
                                          <p:attrName>style.rotation</p:attrName>
                                        </p:attrNameLst>
                                      </p:cBhvr>
                                      <p:tavLst>
                                        <p:tav tm="0">
                                          <p:val>
                                            <p:fltVal val="-90"/>
                                          </p:val>
                                        </p:tav>
                                        <p:tav tm="100000">
                                          <p:val>
                                            <p:fltVal val="0"/>
                                          </p:val>
                                        </p:tav>
                                      </p:tavLst>
                                    </p:anim>
                                    <p:anim calcmode="lin" valueType="num">
                                      <p:cBhvr>
                                        <p:cTn id="32" dur="1200" decel="100000" fill="hold"/>
                                        <p:tgtEl>
                                          <p:spTgt spid="5"/>
                                        </p:tgtEl>
                                        <p:attrNameLst>
                                          <p:attrName>ppt_x</p:attrName>
                                        </p:attrNameLst>
                                      </p:cBhvr>
                                      <p:tavLst>
                                        <p:tav tm="0">
                                          <p:val>
                                            <p:strVal val="#ppt_x+0.4"/>
                                          </p:val>
                                        </p:tav>
                                        <p:tav tm="100000">
                                          <p:val>
                                            <p:strVal val="#ppt_x-0.05"/>
                                          </p:val>
                                        </p:tav>
                                      </p:tavLst>
                                    </p:anim>
                                    <p:anim calcmode="lin" valueType="num">
                                      <p:cBhvr>
                                        <p:cTn id="33" dur="1200" decel="100000" fill="hold"/>
                                        <p:tgtEl>
                                          <p:spTgt spid="5"/>
                                        </p:tgtEl>
                                        <p:attrNameLst>
                                          <p:attrName>ppt_y</p:attrName>
                                        </p:attrNameLst>
                                      </p:cBhvr>
                                      <p:tavLst>
                                        <p:tav tm="0">
                                          <p:val>
                                            <p:strVal val="#ppt_y-0.4"/>
                                          </p:val>
                                        </p:tav>
                                        <p:tav tm="100000">
                                          <p:val>
                                            <p:strVal val="#ppt_y+0.1"/>
                                          </p:val>
                                        </p:tav>
                                      </p:tavLst>
                                    </p:anim>
                                    <p:anim calcmode="lin" valueType="num">
                                      <p:cBhvr>
                                        <p:cTn id="34" dur="300" accel="100000" fill="hold">
                                          <p:stCondLst>
                                            <p:cond delay="1200"/>
                                          </p:stCondLst>
                                        </p:cTn>
                                        <p:tgtEl>
                                          <p:spTgt spid="5"/>
                                        </p:tgtEl>
                                        <p:attrNameLst>
                                          <p:attrName>ppt_x</p:attrName>
                                        </p:attrNameLst>
                                      </p:cBhvr>
                                      <p:tavLst>
                                        <p:tav tm="0">
                                          <p:val>
                                            <p:strVal val="#ppt_x-0.05"/>
                                          </p:val>
                                        </p:tav>
                                        <p:tav tm="100000">
                                          <p:val>
                                            <p:strVal val="#ppt_x"/>
                                          </p:val>
                                        </p:tav>
                                      </p:tavLst>
                                    </p:anim>
                                    <p:anim calcmode="lin" valueType="num">
                                      <p:cBhvr>
                                        <p:cTn id="35" dur="300" accel="100000" fill="hold">
                                          <p:stCondLst>
                                            <p:cond delay="1200"/>
                                          </p:stCondLst>
                                        </p:cTn>
                                        <p:tgtEl>
                                          <p:spTgt spid="5"/>
                                        </p:tgtEl>
                                        <p:attrNameLst>
                                          <p:attrName>ppt_y</p:attrName>
                                        </p:attrNameLst>
                                      </p:cBhvr>
                                      <p:tavLst>
                                        <p:tav tm="0">
                                          <p:val>
                                            <p:strVal val="#ppt_y+0.1"/>
                                          </p:val>
                                        </p:tav>
                                        <p:tav tm="100000">
                                          <p:val>
                                            <p:strVal val="#ppt_y"/>
                                          </p:val>
                                        </p:tav>
                                      </p:tavLst>
                                    </p:anim>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par>
                                <p:cTn id="53" presetID="53" presetClass="entr" presetSubtype="16"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3500"/>
                            </p:stCondLst>
                            <p:childTnLst>
                              <p:par>
                                <p:cTn id="65" presetID="14" presetClass="entr" presetSubtype="1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randombar(horizontal)">
                                      <p:cBhvr>
                                        <p:cTn id="67" dur="500"/>
                                        <p:tgtEl>
                                          <p:spTgt spid="1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animBg="1"/>
      <p:bldP spid="14" grpId="0"/>
      <p:bldP spid="15"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图片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8425" y="2011325"/>
            <a:ext cx="3504601" cy="174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a:xfrm>
            <a:off x="4328065" y="3201897"/>
            <a:ext cx="3728202" cy="1136155"/>
            <a:chOff x="4328065" y="3201896"/>
            <a:chExt cx="3728202" cy="1136155"/>
          </a:xfrm>
        </p:grpSpPr>
        <p:pic>
          <p:nvPicPr>
            <p:cNvPr id="7" name="图片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153671">
              <a:off x="4328065" y="3201896"/>
              <a:ext cx="3728202"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3"/>
            <p:cNvSpPr txBox="1">
              <a:spLocks noChangeArrowheads="1"/>
            </p:cNvSpPr>
            <p:nvPr/>
          </p:nvSpPr>
          <p:spPr bwMode="auto">
            <a:xfrm rot="1435118">
              <a:off x="4712524" y="3614122"/>
              <a:ext cx="262198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资助育人等各项活动的开展</a:t>
              </a:r>
            </a:p>
          </p:txBody>
        </p:sp>
      </p:grpSp>
      <p:grpSp>
        <p:nvGrpSpPr>
          <p:cNvPr id="10" name="组合 9"/>
          <p:cNvGrpSpPr/>
          <p:nvPr/>
        </p:nvGrpSpPr>
        <p:grpSpPr>
          <a:xfrm>
            <a:off x="4400125" y="1211863"/>
            <a:ext cx="3922204" cy="1403818"/>
            <a:chOff x="4400126" y="1479524"/>
            <a:chExt cx="3077412" cy="1136155"/>
          </a:xfrm>
        </p:grpSpPr>
        <p:pic>
          <p:nvPicPr>
            <p:cNvPr id="11" name="图片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328486">
              <a:off x="4400126" y="1479524"/>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4"/>
            <p:cNvSpPr txBox="1">
              <a:spLocks noChangeArrowheads="1"/>
            </p:cNvSpPr>
            <p:nvPr/>
          </p:nvSpPr>
          <p:spPr bwMode="auto">
            <a:xfrm rot="20288976">
              <a:off x="4728661" y="1888768"/>
              <a:ext cx="274887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学校资助、社会资助资金的发放</a:t>
              </a:r>
            </a:p>
          </p:txBody>
        </p:sp>
      </p:grpSp>
      <p:grpSp>
        <p:nvGrpSpPr>
          <p:cNvPr id="13" name="组合 12"/>
          <p:cNvGrpSpPr/>
          <p:nvPr/>
        </p:nvGrpSpPr>
        <p:grpSpPr>
          <a:xfrm>
            <a:off x="264694" y="3224683"/>
            <a:ext cx="3656825" cy="1381524"/>
            <a:chOff x="780165" y="3224682"/>
            <a:chExt cx="3222687" cy="1136155"/>
          </a:xfrm>
        </p:grpSpPr>
        <p:pic>
          <p:nvPicPr>
            <p:cNvPr id="14" name="图片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466435">
              <a:off x="780165" y="3224682"/>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5"/>
            <p:cNvSpPr txBox="1">
              <a:spLocks noChangeArrowheads="1"/>
            </p:cNvSpPr>
            <p:nvPr/>
          </p:nvSpPr>
          <p:spPr bwMode="auto">
            <a:xfrm rot="20163124">
              <a:off x="1141598" y="3385257"/>
              <a:ext cx="286125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生源地助学贷款的申请与发放</a:t>
              </a:r>
            </a:p>
          </p:txBody>
        </p:sp>
      </p:grpSp>
      <p:grpSp>
        <p:nvGrpSpPr>
          <p:cNvPr id="16" name="组合 15"/>
          <p:cNvGrpSpPr/>
          <p:nvPr/>
        </p:nvGrpSpPr>
        <p:grpSpPr>
          <a:xfrm>
            <a:off x="484986" y="1415404"/>
            <a:ext cx="2876572" cy="1232742"/>
            <a:chOff x="586978" y="1511989"/>
            <a:chExt cx="2774580" cy="1136155"/>
          </a:xfrm>
        </p:grpSpPr>
        <p:pic>
          <p:nvPicPr>
            <p:cNvPr id="17" name="图片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15010">
              <a:off x="586978" y="1511989"/>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6"/>
            <p:cNvSpPr txBox="1">
              <a:spLocks noChangeArrowheads="1"/>
            </p:cNvSpPr>
            <p:nvPr/>
          </p:nvSpPr>
          <p:spPr bwMode="auto">
            <a:xfrm rot="1486789">
              <a:off x="931798" y="1900743"/>
              <a:ext cx="230823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国家助学金、奖学金的发放</a:t>
              </a:r>
            </a:p>
          </p:txBody>
        </p:sp>
      </p:grpSp>
      <p:grpSp>
        <p:nvGrpSpPr>
          <p:cNvPr id="19" name="组合 18"/>
          <p:cNvGrpSpPr/>
          <p:nvPr/>
        </p:nvGrpSpPr>
        <p:grpSpPr>
          <a:xfrm>
            <a:off x="2767585" y="2447022"/>
            <a:ext cx="2568335" cy="1967406"/>
            <a:chOff x="3262497" y="2438784"/>
            <a:chExt cx="1417834" cy="1967406"/>
          </a:xfrm>
        </p:grpSpPr>
        <p:pic>
          <p:nvPicPr>
            <p:cNvPr id="20" name="图片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62497" y="2438784"/>
              <a:ext cx="1417834" cy="92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17"/>
            <p:cNvSpPr txBox="1">
              <a:spLocks noChangeArrowheads="1"/>
            </p:cNvSpPr>
            <p:nvPr/>
          </p:nvSpPr>
          <p:spPr bwMode="auto">
            <a:xfrm>
              <a:off x="3493121" y="2467198"/>
              <a:ext cx="107154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rgbClr val="FFFFFF"/>
                  </a:solidFill>
                  <a:latin typeface="微软雅黑" panose="020B0503020204020204" pitchFamily="34" charset="-122"/>
                  <a:ea typeface="微软雅黑" panose="020B0503020204020204" pitchFamily="34" charset="-122"/>
                </a:rPr>
                <a:t>家庭经济困难学生认定</a:t>
              </a:r>
            </a:p>
          </p:txBody>
        </p:sp>
      </p:grpSp>
      <p:pic>
        <p:nvPicPr>
          <p:cNvPr id="22" name="图片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76369" y="802886"/>
            <a:ext cx="2050256" cy="213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25" name="矩形 24"/>
          <p:cNvSpPr/>
          <p:nvPr/>
        </p:nvSpPr>
        <p:spPr>
          <a:xfrm>
            <a:off x="823968" y="682364"/>
            <a:ext cx="7695744" cy="1384995"/>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（一）</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是学生资助工作中最重要的</a:t>
            </a:r>
            <a:r>
              <a:rPr lang="zh-CN" altLang="zh-CN"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关键环节</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，它是实现精准资助的</a:t>
            </a:r>
            <a:r>
              <a:rPr lang="zh-CN" altLang="zh-CN"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前提</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endParaRPr lang="zh-CN" altLang="en-US" sz="2100" dirty="0">
              <a:latin typeface="方正粗黑简体" panose="02010601030101010101" pitchFamily="2" charset="-122"/>
              <a:ea typeface="方正粗黑简体" panose="02010601030101010101" pitchFamily="2" charset="-122"/>
            </a:endParaRP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sp>
        <p:nvSpPr>
          <p:cNvPr id="26" name="标题 1"/>
          <p:cNvSpPr>
            <a:spLocks noGrp="1"/>
          </p:cNvSpPr>
          <p:nvPr>
            <p:ph type="title"/>
          </p:nvPr>
        </p:nvSpPr>
        <p:spPr>
          <a:xfrm>
            <a:off x="865744" y="4609228"/>
            <a:ext cx="7399737" cy="393719"/>
          </a:xfrm>
          <a:solidFill>
            <a:schemeClr val="accent2"/>
          </a:solidFill>
        </p:spPr>
        <p:txBody>
          <a:bodyPr>
            <a:normAutofit fontScale="90000"/>
            <a:scene3d>
              <a:camera prst="orthographicFront"/>
              <a:lightRig rig="threePt" dir="t"/>
            </a:scene3d>
          </a:bodyPr>
          <a:lstStyle/>
          <a:p>
            <a:pPr eaLnBrk="1" hangingPunct="1">
              <a:defRPr/>
            </a:pPr>
            <a:r>
              <a:rPr lang="zh-CN" altLang="en-US" sz="2400" noProof="1">
                <a:ln w="10160">
                  <a:solidFill>
                    <a:schemeClr val="accent5"/>
                  </a:solidFill>
                  <a:prstDash val="solid"/>
                </a:ln>
                <a:solidFill>
                  <a:srgbClr val="FF0000"/>
                </a:solidFill>
                <a:effectLst>
                  <a:outerShdw blurRad="38100" dist="22860" dir="5400000" algn="tl" rotWithShape="0">
                    <a:srgbClr val="000000">
                      <a:alpha val="30000"/>
                    </a:srgbClr>
                  </a:outerShdw>
                </a:effectLst>
              </a:rPr>
              <a:t>家庭经济困难学生的认定工作是我们所有资助工作的基础！</a:t>
            </a:r>
            <a:endParaRPr lang="zh-CN" altLang="en-US" sz="2400" noProof="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98130669"/>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 presetClass="entr" presetSubtype="2"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2"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22" name="图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8150" y="331739"/>
            <a:ext cx="2050256" cy="213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25" name="矩形 24"/>
          <p:cNvSpPr/>
          <p:nvPr/>
        </p:nvSpPr>
        <p:spPr>
          <a:xfrm>
            <a:off x="569737" y="682364"/>
            <a:ext cx="7989377" cy="1431161"/>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（二）</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当前实现</a:t>
            </a:r>
            <a:r>
              <a:rPr lang="zh-CN" altLang="zh-CN" sz="2400" b="1" dirty="0">
                <a:solidFill>
                  <a:schemeClr val="accent4">
                    <a:lumMod val="50000"/>
                  </a:schemeClr>
                </a:solidFill>
                <a:latin typeface="微软雅黑" panose="020B0503020204020204" charset="-122"/>
                <a:ea typeface="微软雅黑" panose="020B0503020204020204" charset="-122"/>
                <a:sym typeface="+mn-ea"/>
              </a:rPr>
              <a:t>资助对象认定精准</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必然要求</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，它是实现精准资助的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客观需要</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endParaRPr lang="zh-CN" altLang="en-US" sz="2100" dirty="0">
              <a:latin typeface="方正粗黑简体" panose="02010601030101010101" pitchFamily="2" charset="-122"/>
              <a:ea typeface="方正粗黑简体" panose="02010601030101010101" pitchFamily="2" charset="-122"/>
            </a:endParaRP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sp>
        <p:nvSpPr>
          <p:cNvPr id="27" name="标题 1"/>
          <p:cNvSpPr>
            <a:spLocks noGrp="1" noChangeArrowheads="1"/>
          </p:cNvSpPr>
          <p:nvPr>
            <p:ph type="title" idx="4294967295"/>
          </p:nvPr>
        </p:nvSpPr>
        <p:spPr>
          <a:xfrm>
            <a:off x="505703" y="1601758"/>
            <a:ext cx="5915025" cy="994172"/>
          </a:xfrm>
        </p:spPr>
        <p:txBody>
          <a:bodyPr/>
          <a:lstStyle/>
          <a:p>
            <a:pPr>
              <a:defRPr/>
            </a:pPr>
            <a:r>
              <a:rPr lang="zh-CN" altLang="en-US" dirty="0"/>
              <a:t>              谁</a:t>
            </a:r>
            <a:r>
              <a:rPr lang="zh-CN" altLang="en-US" sz="4725" dirty="0">
                <a:solidFill>
                  <a:srgbClr val="FF0000"/>
                </a:solidFill>
                <a:latin typeface="华文琥珀" pitchFamily="2" charset="-122"/>
                <a:ea typeface="华文琥珀" pitchFamily="2" charset="-122"/>
              </a:rPr>
              <a:t>最</a:t>
            </a:r>
            <a:r>
              <a:rPr lang="zh-CN" altLang="en-US" dirty="0"/>
              <a:t>需要国家资助？</a:t>
            </a:r>
          </a:p>
        </p:txBody>
      </p:sp>
      <p:sp>
        <p:nvSpPr>
          <p:cNvPr id="28" name="内容占位符 2"/>
          <p:cNvSpPr>
            <a:spLocks noGrp="1"/>
          </p:cNvSpPr>
          <p:nvPr>
            <p:ph idx="4294967295"/>
          </p:nvPr>
        </p:nvSpPr>
        <p:spPr>
          <a:xfrm>
            <a:off x="-175789" y="2517267"/>
            <a:ext cx="9215193" cy="3195638"/>
          </a:xfrm>
        </p:spPr>
        <p:txBody>
          <a:bodyPr/>
          <a:lstStyle/>
          <a:p>
            <a:pPr marL="128588" indent="-128588" defTabSz="514350">
              <a:defRPr/>
            </a:pPr>
            <a:r>
              <a:rPr lang="zh-CN" altLang="en-US" sz="3600" noProof="1"/>
              <a:t>政策的实施和执行需要有它资助的对象，请大家思考：  </a:t>
            </a:r>
            <a:r>
              <a:rPr lang="zh-CN" altLang="en-US" sz="3600" noProof="1">
                <a:solidFill>
                  <a:srgbClr val="FF0000"/>
                </a:solidFill>
              </a:rPr>
              <a:t>谁才是最需要国家资助的人呢？</a:t>
            </a:r>
          </a:p>
        </p:txBody>
      </p:sp>
      <p:pic>
        <p:nvPicPr>
          <p:cNvPr id="29" name="Picture 4"/>
          <p:cNvPicPr>
            <a:picLocks noChangeAspect="1" noChangeArrowheads="1"/>
          </p:cNvPicPr>
          <p:nvPr/>
        </p:nvPicPr>
        <p:blipFill>
          <a:blip r:embed="rId4" cstate="print"/>
          <a:srcRect/>
          <a:stretch>
            <a:fillRect/>
          </a:stretch>
        </p:blipFill>
        <p:spPr bwMode="auto">
          <a:xfrm>
            <a:off x="5884786" y="1559656"/>
            <a:ext cx="934829" cy="795071"/>
          </a:xfrm>
          <a:prstGeom prst="rect">
            <a:avLst/>
          </a:prstGeom>
          <a:noFill/>
          <a:ln w="9525">
            <a:noFill/>
            <a:miter lim="800000"/>
            <a:headEnd/>
            <a:tailEnd/>
          </a:ln>
        </p:spPr>
      </p:pic>
      <p:sp>
        <p:nvSpPr>
          <p:cNvPr id="30" name="WordArt 4"/>
          <p:cNvSpPr>
            <a:spLocks noChangeArrowheads="1" noChangeShapeType="1" noTextEdit="1"/>
          </p:cNvSpPr>
          <p:nvPr/>
        </p:nvSpPr>
        <p:spPr bwMode="auto">
          <a:xfrm>
            <a:off x="613711" y="1763769"/>
            <a:ext cx="1171575" cy="800100"/>
          </a:xfrm>
          <a:prstGeom prst="rect">
            <a:avLst/>
          </a:prstGeom>
        </p:spPr>
        <p:txBody>
          <a:bodyPr wrap="none" fromWordArt="1">
            <a:prstTxWarp prst="textSlantUp">
              <a:avLst>
                <a:gd name="adj" fmla="val 55556"/>
              </a:avLst>
            </a:prstTxWarp>
          </a:bodyPr>
          <a:lstStyle/>
          <a:p>
            <a:pPr algn="ctr"/>
            <a:r>
              <a:rPr lang="zh-CN" altLang="en-US" kern="10" dirty="0">
                <a:ln w="9525">
                  <a:solidFill>
                    <a:srgbClr val="99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宋体"/>
                <a:ea typeface="宋体"/>
              </a:rPr>
              <a:t>思考：</a:t>
            </a:r>
          </a:p>
        </p:txBody>
      </p:sp>
      <p:sp>
        <p:nvSpPr>
          <p:cNvPr id="10" name="矩形 9">
            <a:extLst>
              <a:ext uri="{FF2B5EF4-FFF2-40B4-BE49-F238E27FC236}">
                <a16:creationId xmlns:a16="http://schemas.microsoft.com/office/drawing/2014/main" id="{F6B6AFF8-B5C7-4FD1-89B7-97B1039EC0DD}"/>
              </a:ext>
            </a:extLst>
          </p:cNvPr>
          <p:cNvSpPr/>
          <p:nvPr/>
        </p:nvSpPr>
        <p:spPr>
          <a:xfrm>
            <a:off x="-87895" y="3855521"/>
            <a:ext cx="9039404" cy="1211229"/>
          </a:xfrm>
          <a:prstGeom prst="rect">
            <a:avLst/>
          </a:prstGeom>
        </p:spPr>
        <p:txBody>
          <a:bodyPr wrap="square">
            <a:spAutoFit/>
          </a:bodyPr>
          <a:lstStyle/>
          <a:p>
            <a:pPr indent="406400" algn="just">
              <a:lnSpc>
                <a:spcPts val="3000"/>
              </a:lnSpc>
              <a:spcAft>
                <a:spcPts val="0"/>
              </a:spcAft>
            </a:pPr>
            <a:r>
              <a:rPr lang="en-US" altLang="zh-CN" sz="2000" kern="100" dirty="0">
                <a:latin typeface="华文中宋" pitchFamily="2" charset="-122"/>
                <a:ea typeface="华文中宋" pitchFamily="2" charset="-122"/>
                <a:cs typeface="Times New Roman" pitchFamily="18" charset="0"/>
              </a:rPr>
              <a:t>2021</a:t>
            </a:r>
            <a:r>
              <a:rPr lang="zh-CN" altLang="en-US" sz="2000" kern="100" dirty="0">
                <a:latin typeface="华文中宋" pitchFamily="2" charset="-122"/>
                <a:ea typeface="华文中宋" pitchFamily="2" charset="-122"/>
                <a:cs typeface="Times New Roman" pitchFamily="18" charset="0"/>
              </a:rPr>
              <a:t>年后，随着十四五规划的开启，乡村振兴计划的实施，我国教育进入高质量发展阶段，学生资助事业发展所处环境发生了深刻变化。我们要正视学生资助工作面临的新形势、新阶段、新理念、新格局、新目标、新要求。</a:t>
            </a:r>
          </a:p>
        </p:txBody>
      </p:sp>
    </p:spTree>
    <p:extLst>
      <p:ext uri="{BB962C8B-B14F-4D97-AF65-F5344CB8AC3E}">
        <p14:creationId xmlns:p14="http://schemas.microsoft.com/office/powerpoint/2010/main" val="293235192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dissolve">
                                      <p:cBhvr>
                                        <p:cTn id="13" dur="500"/>
                                        <p:tgtEl>
                                          <p:spTgt spid="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24"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25" name="矩形 24"/>
          <p:cNvSpPr/>
          <p:nvPr/>
        </p:nvSpPr>
        <p:spPr>
          <a:xfrm>
            <a:off x="569737" y="682364"/>
            <a:ext cx="7989377" cy="1431161"/>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（二）</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当前实现</a:t>
            </a:r>
            <a:r>
              <a:rPr lang="zh-CN" altLang="zh-CN" sz="2400" b="1" dirty="0">
                <a:solidFill>
                  <a:schemeClr val="accent4">
                    <a:lumMod val="50000"/>
                  </a:schemeClr>
                </a:solidFill>
                <a:latin typeface="微软雅黑" panose="020B0503020204020204" charset="-122"/>
                <a:ea typeface="微软雅黑" panose="020B0503020204020204" charset="-122"/>
                <a:sym typeface="+mn-ea"/>
              </a:rPr>
              <a:t>资助对象认定精准</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必然要求</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，它是实现精准资助的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客观需要</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endParaRPr lang="zh-CN" altLang="en-US" sz="2100" dirty="0">
              <a:latin typeface="方正粗黑简体" panose="02010601030101010101" pitchFamily="2" charset="-122"/>
              <a:ea typeface="方正粗黑简体" panose="02010601030101010101" pitchFamily="2" charset="-122"/>
            </a:endParaRP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p>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sp>
        <p:nvSpPr>
          <p:cNvPr id="10" name="内容占位符 2"/>
          <p:cNvSpPr>
            <a:spLocks noGrp="1"/>
          </p:cNvSpPr>
          <p:nvPr>
            <p:ph idx="1"/>
          </p:nvPr>
        </p:nvSpPr>
        <p:spPr>
          <a:xfrm>
            <a:off x="485315" y="1374472"/>
            <a:ext cx="7886700" cy="3263504"/>
          </a:xfrm>
        </p:spPr>
        <p:txBody>
          <a:bodyPr/>
          <a:lstStyle/>
          <a:p>
            <a:r>
              <a:rPr lang="zh-CN" altLang="en-US" dirty="0"/>
              <a:t>2020年消灭绝对贫困的任务完成后，我国减贫战略的基本定位是在巩固脱贫攻坚成果的基础上解决</a:t>
            </a:r>
            <a:r>
              <a:rPr lang="zh-CN" altLang="en-US" dirty="0">
                <a:solidFill>
                  <a:srgbClr val="FF0000"/>
                </a:solidFill>
              </a:rPr>
              <a:t>相对贫困</a:t>
            </a:r>
            <a:r>
              <a:rPr lang="zh-CN" altLang="en-US" dirty="0"/>
              <a:t>的问题。</a:t>
            </a:r>
          </a:p>
          <a:p>
            <a:r>
              <a:rPr lang="zh-CN" altLang="en-US" dirty="0"/>
              <a:t>“相对贫困”从社会需求的角度将贫困定义为缺乏必要资源导致难以达到社会平均水平，从而被排斥在正常的生活方式和社会活动之外的一种生存状态；解决绝对贫困以后就进入了相对贫困，我国将开启 “</a:t>
            </a:r>
            <a:r>
              <a:rPr lang="zh-CN" altLang="en-US" dirty="0">
                <a:solidFill>
                  <a:srgbClr val="FF0000"/>
                </a:solidFill>
              </a:rPr>
              <a:t>后扶贫时代</a:t>
            </a:r>
            <a:r>
              <a:rPr lang="zh-CN" altLang="en-US" dirty="0"/>
              <a:t>”。教育扶贫是国家脱贫攻坚的有机组成部分，也是“后扶贫时代”巩固脱贫成效、全面推动乡村振兴的有效途径和重要抓手；教育扶贫是解决受教育个体及其家庭相对贫困的最有效途径。</a:t>
            </a:r>
          </a:p>
        </p:txBody>
      </p:sp>
      <p:sp>
        <p:nvSpPr>
          <p:cNvPr id="11" name="内容占位符 2"/>
          <p:cNvSpPr txBox="1">
            <a:spLocks/>
          </p:cNvSpPr>
          <p:nvPr/>
        </p:nvSpPr>
        <p:spPr>
          <a:xfrm>
            <a:off x="214619" y="4177918"/>
            <a:ext cx="8699612" cy="92011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dirty="0">
                <a:solidFill>
                  <a:srgbClr val="FF0000"/>
                </a:solidFill>
              </a:rPr>
              <a:t>要求</a:t>
            </a:r>
            <a:r>
              <a:rPr lang="zh-CN" altLang="en-US" dirty="0"/>
              <a:t>：</a:t>
            </a:r>
            <a:r>
              <a:rPr lang="en-US" altLang="zh-CN" dirty="0"/>
              <a:t>1.</a:t>
            </a:r>
            <a:r>
              <a:rPr lang="zh-CN" altLang="en-US" dirty="0"/>
              <a:t>扩大特殊困难学生范围</a:t>
            </a:r>
            <a:r>
              <a:rPr lang="en-US" altLang="zh-CN" dirty="0"/>
              <a:t>2.</a:t>
            </a:r>
            <a:r>
              <a:rPr lang="zh-CN" altLang="en-US" dirty="0"/>
              <a:t>据实</a:t>
            </a:r>
            <a:r>
              <a:rPr lang="zh-CN" altLang="en-US" dirty="0">
                <a:sym typeface="+mn-ea"/>
              </a:rPr>
              <a:t>认定</a:t>
            </a:r>
            <a:r>
              <a:rPr lang="zh-CN" altLang="en-US" dirty="0"/>
              <a:t>家庭经济困难学生：各学校在家庭经济困难学生认定申请和助学金（生活补助）评审时不得设置比例、限制名额，要根据学生家庭经济情况</a:t>
            </a:r>
            <a:r>
              <a:rPr lang="zh-CN" altLang="en-US" dirty="0">
                <a:solidFill>
                  <a:srgbClr val="FF0000"/>
                </a:solidFill>
              </a:rPr>
              <a:t>应助尽助</a:t>
            </a:r>
            <a:r>
              <a:rPr lang="zh-CN" altLang="en-US" dirty="0"/>
              <a:t>。</a:t>
            </a:r>
          </a:p>
        </p:txBody>
      </p:sp>
    </p:spTree>
    <p:extLst>
      <p:ext uri="{BB962C8B-B14F-4D97-AF65-F5344CB8AC3E}">
        <p14:creationId xmlns:p14="http://schemas.microsoft.com/office/powerpoint/2010/main" val="211979894"/>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down)">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hinkpad\Desktop\PNG\1_0002_图层-5-副本.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4989" y="2161277"/>
            <a:ext cx="2016491" cy="18649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p:cNvSpPr txBox="1"/>
          <p:nvPr/>
        </p:nvSpPr>
        <p:spPr>
          <a:xfrm>
            <a:off x="1145106" y="2663762"/>
            <a:ext cx="1837105" cy="707886"/>
          </a:xfrm>
          <a:prstGeom prst="rect">
            <a:avLst/>
          </a:prstGeom>
          <a:noFill/>
        </p:spPr>
        <p:txBody>
          <a:bodyPr wrap="square" rtlCol="0">
            <a:spAutoFit/>
          </a:bodyPr>
          <a:lstStyle/>
          <a:p>
            <a:pPr algn="ctr">
              <a:lnSpc>
                <a:spcPct val="125000"/>
              </a:lnSpc>
            </a:pPr>
            <a:r>
              <a:rPr lang="zh-CN" altLang="en-US" sz="1800" b="1" dirty="0">
                <a:solidFill>
                  <a:srgbClr val="C00000"/>
                </a:solidFill>
                <a:latin typeface="方正宋黑简体" pitchFamily="2" charset="-122"/>
                <a:ea typeface="方正宋黑简体" pitchFamily="2" charset="-122"/>
              </a:rPr>
              <a:t>是什么</a:t>
            </a:r>
            <a:endParaRPr lang="en-US" altLang="zh-CN" sz="1800" b="1" dirty="0">
              <a:solidFill>
                <a:srgbClr val="C00000"/>
              </a:solidFill>
              <a:latin typeface="方正宋黑简体" pitchFamily="2" charset="-122"/>
              <a:ea typeface="方正宋黑简体" pitchFamily="2" charset="-122"/>
            </a:endParaRPr>
          </a:p>
          <a:p>
            <a:pPr algn="ctr">
              <a:lnSpc>
                <a:spcPct val="125000"/>
              </a:lnSpc>
            </a:pPr>
            <a:r>
              <a:rPr lang="zh-CN" altLang="en-US" sz="1400" b="1" dirty="0">
                <a:latin typeface="方正宋黑简体" pitchFamily="2" charset="-122"/>
                <a:ea typeface="方正宋黑简体" pitchFamily="2" charset="-122"/>
              </a:rPr>
              <a:t>（内涵及认定标准）</a:t>
            </a:r>
          </a:p>
        </p:txBody>
      </p:sp>
      <p:sp>
        <p:nvSpPr>
          <p:cNvPr id="6" name="矩形 5"/>
          <p:cNvSpPr/>
          <p:nvPr/>
        </p:nvSpPr>
        <p:spPr>
          <a:xfrm>
            <a:off x="1745140" y="2188270"/>
            <a:ext cx="494046" cy="461665"/>
          </a:xfrm>
          <a:prstGeom prst="rect">
            <a:avLst/>
          </a:prstGeom>
        </p:spPr>
        <p:txBody>
          <a:bodyPr wrap="none">
            <a:spAutoFit/>
          </a:bodyPr>
          <a:lstStyle/>
          <a:p>
            <a:r>
              <a:rPr lang="zh-CN" altLang="en-US" sz="2400" b="1" dirty="0">
                <a:latin typeface="方正古隶简体" pitchFamily="65" charset="-122"/>
                <a:ea typeface="方正古隶简体" pitchFamily="65" charset="-122"/>
              </a:rPr>
              <a:t>壹</a:t>
            </a:r>
          </a:p>
        </p:txBody>
      </p:sp>
      <p:pic>
        <p:nvPicPr>
          <p:cNvPr id="7" name="Picture 3" descr="C:\Users\Thinkpad\Desktop\PNG\1_0002_图层-5-副本.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7115" y="2236806"/>
            <a:ext cx="2157610" cy="18649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3"/>
          <p:cNvSpPr txBox="1"/>
          <p:nvPr/>
        </p:nvSpPr>
        <p:spPr>
          <a:xfrm>
            <a:off x="3497866" y="2663762"/>
            <a:ext cx="1814124" cy="707886"/>
          </a:xfrm>
          <a:prstGeom prst="rect">
            <a:avLst/>
          </a:prstGeom>
          <a:noFill/>
        </p:spPr>
        <p:txBody>
          <a:bodyPr wrap="square" rtlCol="0">
            <a:spAutoFit/>
          </a:bodyPr>
          <a:lstStyle/>
          <a:p>
            <a:pPr algn="ctr">
              <a:lnSpc>
                <a:spcPct val="125000"/>
              </a:lnSpc>
            </a:pPr>
            <a:r>
              <a:rPr lang="zh-CN" altLang="en-US" sz="1800" b="1" dirty="0">
                <a:solidFill>
                  <a:srgbClr val="C00000"/>
                </a:solidFill>
                <a:latin typeface="方正宋黑简体" pitchFamily="2" charset="-122"/>
                <a:ea typeface="方正宋黑简体" pitchFamily="2" charset="-122"/>
              </a:rPr>
              <a:t>为什么</a:t>
            </a:r>
            <a:endParaRPr lang="en-US" altLang="zh-CN" sz="1800" b="1" dirty="0">
              <a:solidFill>
                <a:srgbClr val="C00000"/>
              </a:solidFill>
              <a:latin typeface="方正宋黑简体" pitchFamily="2" charset="-122"/>
              <a:ea typeface="方正宋黑简体" pitchFamily="2" charset="-122"/>
            </a:endParaRPr>
          </a:p>
          <a:p>
            <a:pPr algn="ctr">
              <a:lnSpc>
                <a:spcPct val="125000"/>
              </a:lnSpc>
            </a:pPr>
            <a:r>
              <a:rPr lang="zh-CN" altLang="en-US" sz="1400" b="1" dirty="0">
                <a:latin typeface="方正宋黑简体" pitchFamily="2" charset="-122"/>
                <a:ea typeface="方正宋黑简体" pitchFamily="2" charset="-122"/>
              </a:rPr>
              <a:t>（重要性和必要性）</a:t>
            </a:r>
            <a:endParaRPr lang="en-US" altLang="zh-CN" sz="1400" b="1" dirty="0">
              <a:latin typeface="方正宋黑简体" pitchFamily="2" charset="-122"/>
              <a:ea typeface="方正宋黑简体" pitchFamily="2" charset="-122"/>
            </a:endParaRPr>
          </a:p>
        </p:txBody>
      </p:sp>
      <p:sp>
        <p:nvSpPr>
          <p:cNvPr id="9" name="矩形 8"/>
          <p:cNvSpPr/>
          <p:nvPr/>
        </p:nvSpPr>
        <p:spPr>
          <a:xfrm>
            <a:off x="4102007" y="2211046"/>
            <a:ext cx="494046" cy="461665"/>
          </a:xfrm>
          <a:prstGeom prst="rect">
            <a:avLst/>
          </a:prstGeom>
        </p:spPr>
        <p:txBody>
          <a:bodyPr wrap="none">
            <a:spAutoFit/>
          </a:bodyPr>
          <a:lstStyle/>
          <a:p>
            <a:r>
              <a:rPr lang="zh-CN" altLang="en-US" sz="2400" b="1" dirty="0">
                <a:latin typeface="方正古隶简体" pitchFamily="65" charset="-122"/>
                <a:ea typeface="方正古隶简体" pitchFamily="65" charset="-122"/>
              </a:rPr>
              <a:t>贰</a:t>
            </a:r>
          </a:p>
        </p:txBody>
      </p:sp>
      <p:pic>
        <p:nvPicPr>
          <p:cNvPr id="10" name="Picture 3" descr="C:\Users\Thinkpad\Desktop\PNG\1_0002_图层-5-副本.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30330" y="2189849"/>
            <a:ext cx="2176404" cy="20128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8"/>
          <p:cNvSpPr txBox="1"/>
          <p:nvPr/>
        </p:nvSpPr>
        <p:spPr>
          <a:xfrm>
            <a:off x="5708557" y="2649935"/>
            <a:ext cx="1679803" cy="707886"/>
          </a:xfrm>
          <a:prstGeom prst="rect">
            <a:avLst/>
          </a:prstGeom>
          <a:noFill/>
        </p:spPr>
        <p:txBody>
          <a:bodyPr wrap="square" rtlCol="0">
            <a:spAutoFit/>
          </a:bodyPr>
          <a:lstStyle/>
          <a:p>
            <a:pPr algn="ctr">
              <a:lnSpc>
                <a:spcPct val="125000"/>
              </a:lnSpc>
            </a:pPr>
            <a:r>
              <a:rPr lang="zh-CN" altLang="en-US" sz="1800" b="1" dirty="0">
                <a:solidFill>
                  <a:srgbClr val="C00000"/>
                </a:solidFill>
                <a:latin typeface="方正宋黑简体" pitchFamily="2" charset="-122"/>
                <a:ea typeface="方正宋黑简体" pitchFamily="2" charset="-122"/>
              </a:rPr>
              <a:t>怎么做</a:t>
            </a:r>
            <a:endParaRPr lang="en-US" altLang="zh-CN" sz="1800" b="1" dirty="0">
              <a:solidFill>
                <a:srgbClr val="C00000"/>
              </a:solidFill>
              <a:latin typeface="方正宋黑简体" pitchFamily="2" charset="-122"/>
              <a:ea typeface="方正宋黑简体" pitchFamily="2" charset="-122"/>
            </a:endParaRPr>
          </a:p>
          <a:p>
            <a:pPr algn="ctr">
              <a:lnSpc>
                <a:spcPct val="125000"/>
              </a:lnSpc>
            </a:pPr>
            <a:r>
              <a:rPr lang="zh-CN" altLang="en-US" sz="1400" b="1" dirty="0">
                <a:latin typeface="方正宋黑简体" pitchFamily="2" charset="-122"/>
                <a:ea typeface="方正宋黑简体" pitchFamily="2" charset="-122"/>
              </a:rPr>
              <a:t>（措施及要求）</a:t>
            </a:r>
            <a:endParaRPr lang="en-US" altLang="zh-CN" sz="1400" b="1" dirty="0">
              <a:latin typeface="方正宋黑简体" pitchFamily="2" charset="-122"/>
              <a:ea typeface="方正宋黑简体" pitchFamily="2" charset="-122"/>
            </a:endParaRPr>
          </a:p>
        </p:txBody>
      </p:sp>
      <p:sp>
        <p:nvSpPr>
          <p:cNvPr id="12" name="矩形 11"/>
          <p:cNvSpPr/>
          <p:nvPr/>
        </p:nvSpPr>
        <p:spPr>
          <a:xfrm>
            <a:off x="6247860" y="2208050"/>
            <a:ext cx="494046" cy="461665"/>
          </a:xfrm>
          <a:prstGeom prst="rect">
            <a:avLst/>
          </a:prstGeom>
        </p:spPr>
        <p:txBody>
          <a:bodyPr wrap="none">
            <a:spAutoFit/>
          </a:bodyPr>
          <a:lstStyle/>
          <a:p>
            <a:r>
              <a:rPr lang="zh-CN" altLang="en-US" sz="2400" b="1" dirty="0">
                <a:latin typeface="方正古隶简体" pitchFamily="65" charset="-122"/>
                <a:ea typeface="方正古隶简体" pitchFamily="65" charset="-122"/>
              </a:rPr>
              <a:t>叁</a:t>
            </a:r>
          </a:p>
        </p:txBody>
      </p:sp>
      <p:grpSp>
        <p:nvGrpSpPr>
          <p:cNvPr id="16" name="组合 15"/>
          <p:cNvGrpSpPr/>
          <p:nvPr/>
        </p:nvGrpSpPr>
        <p:grpSpPr>
          <a:xfrm>
            <a:off x="1411728" y="648030"/>
            <a:ext cx="3143657" cy="1180384"/>
            <a:chOff x="945803" y="915566"/>
            <a:chExt cx="3143657" cy="1180384"/>
          </a:xfrm>
        </p:grpSpPr>
        <p:pic>
          <p:nvPicPr>
            <p:cNvPr id="17" name="Picture 2" descr="C:\Users\Thinkpad\Desktop\PNG\1_0001_图层-6.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5803" y="915566"/>
              <a:ext cx="3143657" cy="1180384"/>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405084" y="1138982"/>
              <a:ext cx="1111202" cy="784830"/>
            </a:xfrm>
            <a:prstGeom prst="rect">
              <a:avLst/>
            </a:prstGeom>
          </p:spPr>
          <p:txBody>
            <a:bodyPr wrap="none">
              <a:spAutoFit/>
            </a:bodyPr>
            <a:lstStyle/>
            <a:p>
              <a:pPr algn="ctr">
                <a:lnSpc>
                  <a:spcPct val="125000"/>
                </a:lnSpc>
              </a:pPr>
              <a:r>
                <a:rPr lang="zh-CN" altLang="en-US" sz="3600" b="1" dirty="0">
                  <a:solidFill>
                    <a:schemeClr val="bg1"/>
                  </a:solidFill>
                  <a:latin typeface="方正古隶简体" pitchFamily="65" charset="-122"/>
                  <a:ea typeface="方正古隶简体" pitchFamily="65" charset="-122"/>
                </a:rPr>
                <a:t>目录</a:t>
              </a:r>
            </a:p>
          </p:txBody>
        </p:sp>
      </p:grpSp>
      <p:pic>
        <p:nvPicPr>
          <p:cNvPr id="19" name="Picture 272" descr="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3993" y="287991"/>
            <a:ext cx="1579746" cy="120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71248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3.33333E-6 1.85185E-6 L 0.24688 1.85185E-6 " pathEditMode="relative" rAng="0" ptsTypes="AA">
                                      <p:cBhvr>
                                        <p:cTn id="10" dur="2750" fill="hold"/>
                                        <p:tgtEl>
                                          <p:spTgt spid="19"/>
                                        </p:tgtEl>
                                        <p:attrNameLst>
                                          <p:attrName>ppt_x</p:attrName>
                                          <p:attrName>ppt_y</p:attrName>
                                        </p:attrNameLst>
                                      </p:cBhvr>
                                      <p:rCtr x="12344" y="0"/>
                                    </p:animMotion>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2750"/>
                                        <p:tgtEl>
                                          <p:spTgt spid="16"/>
                                        </p:tgtEl>
                                      </p:cBhvr>
                                    </p:animEffect>
                                  </p:childTnLst>
                                </p:cTn>
                              </p:par>
                            </p:childTnLst>
                          </p:cTn>
                        </p:par>
                        <p:par>
                          <p:cTn id="14" fill="hold">
                            <p:stCondLst>
                              <p:cond delay="3250"/>
                            </p:stCondLst>
                            <p:childTnLst>
                              <p:par>
                                <p:cTn id="15" presetID="10" presetClass="exit" presetSubtype="0" fill="hold" nodeType="after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par>
                          <p:cTn id="18" fill="hold">
                            <p:stCondLst>
                              <p:cond delay="375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par>
                          <p:cTn id="25" fill="hold">
                            <p:stCondLst>
                              <p:cond delay="4750"/>
                            </p:stCondLst>
                            <p:childTnLst>
                              <p:par>
                                <p:cTn id="26" presetID="53"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par>
                          <p:cTn id="31" fill="hold">
                            <p:stCondLst>
                              <p:cond delay="525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childTnLst>
                                </p:cTn>
                              </p:par>
                              <p:par>
                                <p:cTn id="35" presetID="3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childTnLst>
                          </p:cTn>
                        </p:par>
                        <p:par>
                          <p:cTn id="41" fill="hold">
                            <p:stCondLst>
                              <p:cond delay="6250"/>
                            </p:stCondLst>
                            <p:childTnLst>
                              <p:par>
                                <p:cTn id="42" presetID="53" presetClass="entr" presetSubtype="16"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par>
                          <p:cTn id="47" fill="hold">
                            <p:stCondLst>
                              <p:cond delay="6750"/>
                            </p:stCondLst>
                            <p:childTnLst>
                              <p:par>
                                <p:cTn id="48" presetID="10" presetClass="entr" presetSubtype="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750"/>
                                        <p:tgtEl>
                                          <p:spTgt spid="8"/>
                                        </p:tgtEl>
                                      </p:cBhvr>
                                    </p:animEffect>
                                  </p:childTnLst>
                                </p:cTn>
                              </p:par>
                              <p:par>
                                <p:cTn id="51" presetID="3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fltVal val="0"/>
                                          </p:val>
                                        </p:tav>
                                        <p:tav tm="100000">
                                          <p:val>
                                            <p:strVal val="#ppt_w"/>
                                          </p:val>
                                        </p:tav>
                                      </p:tavLst>
                                    </p:anim>
                                    <p:anim calcmode="lin" valueType="num">
                                      <p:cBhvr>
                                        <p:cTn id="54" dur="1000" fill="hold"/>
                                        <p:tgtEl>
                                          <p:spTgt spid="10"/>
                                        </p:tgtEl>
                                        <p:attrNameLst>
                                          <p:attrName>ppt_h</p:attrName>
                                        </p:attrNameLst>
                                      </p:cBhvr>
                                      <p:tavLst>
                                        <p:tav tm="0">
                                          <p:val>
                                            <p:fltVal val="0"/>
                                          </p:val>
                                        </p:tav>
                                        <p:tav tm="100000">
                                          <p:val>
                                            <p:strVal val="#ppt_h"/>
                                          </p:val>
                                        </p:tav>
                                      </p:tavLst>
                                    </p:anim>
                                    <p:anim calcmode="lin" valueType="num">
                                      <p:cBhvr>
                                        <p:cTn id="55" dur="1000" fill="hold"/>
                                        <p:tgtEl>
                                          <p:spTgt spid="10"/>
                                        </p:tgtEl>
                                        <p:attrNameLst>
                                          <p:attrName>style.rotation</p:attrName>
                                        </p:attrNameLst>
                                      </p:cBhvr>
                                      <p:tavLst>
                                        <p:tav tm="0">
                                          <p:val>
                                            <p:fltVal val="90"/>
                                          </p:val>
                                        </p:tav>
                                        <p:tav tm="100000">
                                          <p:val>
                                            <p:fltVal val="0"/>
                                          </p:val>
                                        </p:tav>
                                      </p:tavLst>
                                    </p:anim>
                                    <p:animEffect transition="in" filter="fade">
                                      <p:cBhvr>
                                        <p:cTn id="56" dur="1000"/>
                                        <p:tgtEl>
                                          <p:spTgt spid="10"/>
                                        </p:tgtEl>
                                      </p:cBhvr>
                                    </p:animEffect>
                                  </p:childTnLst>
                                </p:cTn>
                              </p:par>
                            </p:childTnLst>
                          </p:cTn>
                        </p:par>
                        <p:par>
                          <p:cTn id="57" fill="hold">
                            <p:stCondLst>
                              <p:cond delay="7750"/>
                            </p:stCondLst>
                            <p:childTnLst>
                              <p:par>
                                <p:cTn id="58" presetID="53"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par>
                          <p:cTn id="63" fill="hold">
                            <p:stCondLst>
                              <p:cond delay="8250"/>
                            </p:stCondLst>
                            <p:childTnLst>
                              <p:par>
                                <p:cTn id="64" presetID="10" presetClass="entr" presetSubtype="0"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4" descr="D_042.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57816" y="1535226"/>
            <a:ext cx="651740" cy="6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1" descr="D_042.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56427" y="2317029"/>
            <a:ext cx="651806" cy="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9" descr="D_042.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53050" y="3858714"/>
            <a:ext cx="651806" cy="61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bwMode="auto">
          <a:xfrm>
            <a:off x="1789044" y="1192694"/>
            <a:ext cx="908925" cy="846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chemeClr val="tx1"/>
                </a:solidFill>
                <a:latin typeface="方正华隶简体" pitchFamily="65" charset="-122"/>
                <a:ea typeface="方正华隶简体" pitchFamily="65" charset="-122"/>
              </a:rPr>
              <a:t>1</a:t>
            </a:r>
            <a:endParaRPr lang="zh-CN" altLang="en-US" sz="2400" dirty="0">
              <a:solidFill>
                <a:schemeClr val="tx1"/>
              </a:solidFill>
              <a:latin typeface="方正华隶简体" pitchFamily="65" charset="-122"/>
              <a:ea typeface="方正华隶简体" pitchFamily="65" charset="-122"/>
            </a:endParaRPr>
          </a:p>
        </p:txBody>
      </p:sp>
      <p:grpSp>
        <p:nvGrpSpPr>
          <p:cNvPr id="28" name="组合 27"/>
          <p:cNvGrpSpPr/>
          <p:nvPr/>
        </p:nvGrpSpPr>
        <p:grpSpPr>
          <a:xfrm>
            <a:off x="2613252" y="1513731"/>
            <a:ext cx="5952674" cy="651563"/>
            <a:chOff x="2569561" y="1343047"/>
            <a:chExt cx="5921422" cy="651563"/>
          </a:xfrm>
        </p:grpSpPr>
        <p:sp>
          <p:nvSpPr>
            <p:cNvPr id="29" name="矩形 28"/>
            <p:cNvSpPr/>
            <p:nvPr/>
          </p:nvSpPr>
          <p:spPr bwMode="auto">
            <a:xfrm>
              <a:off x="2569562" y="1343047"/>
              <a:ext cx="5921421"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lnSpc>
                  <a:spcPct val="150000"/>
                </a:lnSpc>
                <a:buFont typeface="Arial" panose="020B0604020202020204" pitchFamily="34" charset="0"/>
              </a:pPr>
              <a:r>
                <a:rPr lang="zh-CN" altLang="en-US" sz="1600" b="1" dirty="0">
                  <a:solidFill>
                    <a:schemeClr val="accent4">
                      <a:lumMod val="50000"/>
                    </a:schemeClr>
                  </a:solidFill>
                  <a:latin typeface="微软雅黑" panose="020B0503020204020204" charset="-122"/>
                  <a:ea typeface="微软雅黑" panose="020B0503020204020204" charset="-122"/>
                  <a:sym typeface="+mn-ea"/>
                </a:rPr>
                <a:t>部分市核定比例不科学、不精准，与实际资助比例差异较大。</a:t>
              </a:r>
            </a:p>
          </p:txBody>
        </p:sp>
        <p:pic>
          <p:nvPicPr>
            <p:cNvPr id="30" name="图片 28" descr="C_108.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69561" y="1824332"/>
              <a:ext cx="5563130" cy="1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 name="组合 30"/>
          <p:cNvGrpSpPr/>
          <p:nvPr/>
        </p:nvGrpSpPr>
        <p:grpSpPr>
          <a:xfrm>
            <a:off x="2287529" y="2319982"/>
            <a:ext cx="5990159" cy="753573"/>
            <a:chOff x="2604854" y="1966524"/>
            <a:chExt cx="4822814" cy="753573"/>
          </a:xfrm>
        </p:grpSpPr>
        <p:sp>
          <p:nvSpPr>
            <p:cNvPr id="32" name="矩形 31"/>
            <p:cNvSpPr/>
            <p:nvPr/>
          </p:nvSpPr>
          <p:spPr bwMode="auto">
            <a:xfrm>
              <a:off x="2813715" y="1966524"/>
              <a:ext cx="4613953" cy="552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lnSpc>
                  <a:spcPct val="150000"/>
                </a:lnSpc>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部分市、县（市、区）在家庭经济困难学生认定工作上对学校指导不到位。</a:t>
              </a:r>
            </a:p>
          </p:txBody>
        </p:sp>
        <p:pic>
          <p:nvPicPr>
            <p:cNvPr id="33" name="图片 33" descr="C_108.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04854" y="2582105"/>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组合 33"/>
          <p:cNvGrpSpPr/>
          <p:nvPr/>
        </p:nvGrpSpPr>
        <p:grpSpPr>
          <a:xfrm>
            <a:off x="2561996" y="3169535"/>
            <a:ext cx="4613953" cy="645796"/>
            <a:chOff x="2668466" y="2831906"/>
            <a:chExt cx="4613953" cy="645796"/>
          </a:xfrm>
        </p:grpSpPr>
        <p:sp>
          <p:nvSpPr>
            <p:cNvPr id="35" name="矩形 34"/>
            <p:cNvSpPr/>
            <p:nvPr/>
          </p:nvSpPr>
          <p:spPr bwMode="auto">
            <a:xfrm>
              <a:off x="2668466" y="2831906"/>
              <a:ext cx="4613953" cy="552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lnSpc>
                  <a:spcPct val="150000"/>
                </a:lnSpc>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个别学段资助比例出现明显下降。</a:t>
              </a:r>
            </a:p>
          </p:txBody>
        </p:sp>
        <p:pic>
          <p:nvPicPr>
            <p:cNvPr id="36" name="图片 37" descr="C_108.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8466" y="3339710"/>
              <a:ext cx="4497709" cy="13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组合 36"/>
          <p:cNvGrpSpPr/>
          <p:nvPr/>
        </p:nvGrpSpPr>
        <p:grpSpPr>
          <a:xfrm>
            <a:off x="2561996" y="3870332"/>
            <a:ext cx="5995534" cy="731770"/>
            <a:chOff x="2530730" y="3540017"/>
            <a:chExt cx="4653738" cy="731770"/>
          </a:xfrm>
        </p:grpSpPr>
        <p:sp>
          <p:nvSpPr>
            <p:cNvPr id="38" name="矩形 37"/>
            <p:cNvSpPr/>
            <p:nvPr/>
          </p:nvSpPr>
          <p:spPr bwMode="auto">
            <a:xfrm>
              <a:off x="2570515" y="3540017"/>
              <a:ext cx="4613953" cy="551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eaLnBrk="0" fontAlgn="base" hangingPunct="0">
                <a:lnSpc>
                  <a:spcPct val="150000"/>
                </a:lnSpc>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资助基础工作不规范，家庭经济困学生认定、助学金评审未按照规范流程进行。</a:t>
              </a:r>
            </a:p>
          </p:txBody>
        </p:sp>
        <p:pic>
          <p:nvPicPr>
            <p:cNvPr id="39" name="图片 41" descr="C_108.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30730" y="4134133"/>
              <a:ext cx="4497709" cy="13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矩形 39"/>
          <p:cNvSpPr/>
          <p:nvPr/>
        </p:nvSpPr>
        <p:spPr>
          <a:xfrm>
            <a:off x="1874566" y="2219765"/>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rgbClr val="FF0000"/>
                </a:solidFill>
                <a:latin typeface="方正华隶简体" pitchFamily="65" charset="-122"/>
                <a:ea typeface="方正华隶简体" pitchFamily="65" charset="-122"/>
              </a:rPr>
              <a:t>2</a:t>
            </a:r>
            <a:endParaRPr lang="zh-CN" altLang="en-US" sz="2400" dirty="0">
              <a:solidFill>
                <a:srgbClr val="FF0000"/>
              </a:solidFill>
              <a:latin typeface="方正华隶简体" pitchFamily="65" charset="-122"/>
              <a:ea typeface="方正华隶简体" pitchFamily="65" charset="-122"/>
            </a:endParaRPr>
          </a:p>
        </p:txBody>
      </p:sp>
      <p:sp>
        <p:nvSpPr>
          <p:cNvPr id="42" name="矩形 41"/>
          <p:cNvSpPr/>
          <p:nvPr/>
        </p:nvSpPr>
        <p:spPr>
          <a:xfrm>
            <a:off x="1872043" y="3722177"/>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rgbClr val="FF0000"/>
                </a:solidFill>
                <a:latin typeface="方正华隶简体" pitchFamily="65" charset="-122"/>
                <a:ea typeface="方正华隶简体" pitchFamily="65" charset="-122"/>
              </a:rPr>
              <a:t>4</a:t>
            </a:r>
            <a:endParaRPr lang="zh-CN" altLang="en-US" sz="2400" dirty="0">
              <a:solidFill>
                <a:srgbClr val="FF0000"/>
              </a:solidFill>
              <a:latin typeface="方正华隶简体" pitchFamily="65" charset="-122"/>
              <a:ea typeface="方正华隶简体" pitchFamily="65" charset="-122"/>
            </a:endParaRPr>
          </a:p>
        </p:txBody>
      </p:sp>
      <p:pic>
        <p:nvPicPr>
          <p:cNvPr id="43" name="Picture 6" descr="F:\360安全浏览器下载\水墨\1402\09.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60232" y="2599993"/>
            <a:ext cx="213995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Thinkpad\Desktop\PNG\1_0004_图层-10.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516" y="1315418"/>
            <a:ext cx="2181959" cy="170943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12"/>
          <p:cNvSpPr txBox="1"/>
          <p:nvPr/>
        </p:nvSpPr>
        <p:spPr>
          <a:xfrm>
            <a:off x="-142553" y="1682989"/>
            <a:ext cx="2023156" cy="892552"/>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sz="2000" b="1" dirty="0">
                <a:solidFill>
                  <a:schemeClr val="accent2">
                    <a:lumMod val="75000"/>
                  </a:schemeClr>
                </a:solidFill>
              </a:rPr>
              <a:t>精准资助工作存在的主要问题：</a:t>
            </a:r>
            <a:endParaRPr lang="en-US" altLang="zh-CN" sz="2000" b="1" dirty="0">
              <a:solidFill>
                <a:schemeClr val="accent2">
                  <a:lumMod val="75000"/>
                </a:schemeClr>
              </a:solidFill>
            </a:endParaRPr>
          </a:p>
        </p:txBody>
      </p:sp>
      <p:pic>
        <p:nvPicPr>
          <p:cNvPr id="44" name="Picture 5" descr="F:\360安全浏览器下载\水墨\1402\chinaz7.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flipH="1">
            <a:off x="355700" y="3352203"/>
            <a:ext cx="1181385" cy="1181385"/>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1" descr="D_042.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5734" y="3102475"/>
            <a:ext cx="651806" cy="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矩形 45"/>
          <p:cNvSpPr/>
          <p:nvPr/>
        </p:nvSpPr>
        <p:spPr>
          <a:xfrm>
            <a:off x="1877497" y="2961250"/>
            <a:ext cx="825926" cy="82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solidFill>
                  <a:srgbClr val="FF0000"/>
                </a:solidFill>
                <a:latin typeface="方正华隶简体" pitchFamily="65" charset="-122"/>
                <a:ea typeface="方正华隶简体" pitchFamily="65" charset="-122"/>
              </a:rPr>
              <a:t>3</a:t>
            </a:r>
            <a:endParaRPr lang="zh-CN" altLang="en-US" sz="2400" dirty="0">
              <a:solidFill>
                <a:srgbClr val="FF0000"/>
              </a:solidFill>
              <a:latin typeface="方正华隶简体" pitchFamily="65" charset="-122"/>
              <a:ea typeface="方正华隶简体" pitchFamily="65" charset="-122"/>
            </a:endParaRPr>
          </a:p>
        </p:txBody>
      </p:sp>
      <p:sp>
        <p:nvSpPr>
          <p:cNvPr id="47"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48" name="矩形 47"/>
          <p:cNvSpPr/>
          <p:nvPr/>
        </p:nvSpPr>
        <p:spPr>
          <a:xfrm>
            <a:off x="569737" y="682364"/>
            <a:ext cx="8285939" cy="738664"/>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（三）</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当前精准资助工作中的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短板与弱项</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解决</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精准资助</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存在问题</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总抓手和契入点</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sp>
        <p:nvSpPr>
          <p:cNvPr id="2" name="文本框 1"/>
          <p:cNvSpPr txBox="1"/>
          <p:nvPr/>
        </p:nvSpPr>
        <p:spPr>
          <a:xfrm>
            <a:off x="1325901" y="4733482"/>
            <a:ext cx="7636867" cy="307777"/>
          </a:xfrm>
          <a:prstGeom prst="rect">
            <a:avLst/>
          </a:prstGeom>
          <a:noFill/>
        </p:spPr>
        <p:txBody>
          <a:bodyPr wrap="square" rtlCol="0">
            <a:spAutoFit/>
          </a:bodyPr>
          <a:lstStyle/>
          <a:p>
            <a:r>
              <a:rPr lang="en-US" altLang="zh-CN" sz="1400" dirty="0">
                <a:ln w="28575" cmpd="sng">
                  <a:noFill/>
                  <a:prstDash val="solid"/>
                </a:ln>
                <a:solidFill>
                  <a:srgbClr val="FF0000"/>
                </a:solidFill>
              </a:rPr>
              <a:t>————《</a:t>
            </a:r>
            <a:r>
              <a:rPr lang="zh-CN" altLang="en-US" sz="1400" dirty="0">
                <a:ln w="28575" cmpd="sng">
                  <a:noFill/>
                  <a:prstDash val="solid"/>
                </a:ln>
                <a:solidFill>
                  <a:srgbClr val="FF0000"/>
                </a:solidFill>
              </a:rPr>
              <a:t>纵深推进资助精准化，提升学生资助管理水平</a:t>
            </a:r>
            <a:r>
              <a:rPr lang="en-US" altLang="zh-CN" sz="1400" dirty="0">
                <a:ln w="28575" cmpd="sng">
                  <a:noFill/>
                  <a:prstDash val="solid"/>
                </a:ln>
                <a:solidFill>
                  <a:srgbClr val="FF0000"/>
                </a:solidFill>
              </a:rPr>
              <a:t>》    </a:t>
            </a:r>
            <a:r>
              <a:rPr lang="zh-CN" altLang="en-US" dirty="0"/>
              <a:t>山东省学生资助管理中心       陶进晋</a:t>
            </a:r>
          </a:p>
        </p:txBody>
      </p:sp>
      <p:pic>
        <p:nvPicPr>
          <p:cNvPr id="49" name="图片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extLst>
      <p:ext uri="{BB962C8B-B14F-4D97-AF65-F5344CB8AC3E}">
        <p14:creationId xmlns:p14="http://schemas.microsoft.com/office/powerpoint/2010/main" val="417039155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000" fill="hold"/>
                                        <p:tgtEl>
                                          <p:spTgt spid="43"/>
                                        </p:tgtEl>
                                        <p:attrNameLst>
                                          <p:attrName>ppt_w</p:attrName>
                                        </p:attrNameLst>
                                      </p:cBhvr>
                                      <p:tavLst>
                                        <p:tav tm="0">
                                          <p:val>
                                            <p:strVal val="#ppt_w*0.70"/>
                                          </p:val>
                                        </p:tav>
                                        <p:tav tm="100000">
                                          <p:val>
                                            <p:strVal val="#ppt_w"/>
                                          </p:val>
                                        </p:tav>
                                      </p:tavLst>
                                    </p:anim>
                                    <p:anim calcmode="lin" valueType="num">
                                      <p:cBhvr>
                                        <p:cTn id="8" dur="1000" fill="hold"/>
                                        <p:tgtEl>
                                          <p:spTgt spid="43"/>
                                        </p:tgtEl>
                                        <p:attrNameLst>
                                          <p:attrName>ppt_h</p:attrName>
                                        </p:attrNameLst>
                                      </p:cBhvr>
                                      <p:tavLst>
                                        <p:tav tm="0">
                                          <p:val>
                                            <p:strVal val="#ppt_h"/>
                                          </p:val>
                                        </p:tav>
                                        <p:tav tm="100000">
                                          <p:val>
                                            <p:strVal val="#ppt_h"/>
                                          </p:val>
                                        </p:tav>
                                      </p:tavLst>
                                    </p:anim>
                                    <p:animEffect transition="in" filter="fade">
                                      <p:cBhvr>
                                        <p:cTn id="9" dur="1000"/>
                                        <p:tgtEl>
                                          <p:spTgt spid="43"/>
                                        </p:tgtEl>
                                      </p:cBhvr>
                                    </p:animEffect>
                                  </p:childTnLst>
                                </p:cTn>
                              </p:par>
                              <p:par>
                                <p:cTn id="10" presetID="3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3" presetClass="entr" presetSubtype="528"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 calcmode="lin" valueType="num">
                                      <p:cBhvr>
                                        <p:cTn id="20" dur="500" fill="hold"/>
                                        <p:tgtEl>
                                          <p:spTgt spid="41"/>
                                        </p:tgtEl>
                                        <p:attrNameLst>
                                          <p:attrName>ppt_x</p:attrName>
                                        </p:attrNameLst>
                                      </p:cBhvr>
                                      <p:tavLst>
                                        <p:tav tm="0">
                                          <p:val>
                                            <p:fltVal val="0.5"/>
                                          </p:val>
                                        </p:tav>
                                        <p:tav tm="100000">
                                          <p:val>
                                            <p:strVal val="#ppt_x"/>
                                          </p:val>
                                        </p:tav>
                                      </p:tavLst>
                                    </p:anim>
                                    <p:anim calcmode="lin" valueType="num">
                                      <p:cBhvr>
                                        <p:cTn id="21" dur="500" fill="hold"/>
                                        <p:tgtEl>
                                          <p:spTgt spid="41"/>
                                        </p:tgtEl>
                                        <p:attrNameLst>
                                          <p:attrName>ppt_y</p:attrName>
                                        </p:attrNameLst>
                                      </p:cBhvr>
                                      <p:tavLst>
                                        <p:tav tm="0">
                                          <p:val>
                                            <p:fltVal val="0.5"/>
                                          </p:val>
                                        </p:tav>
                                        <p:tav tm="100000">
                                          <p:val>
                                            <p:strVal val="#ppt_y"/>
                                          </p:val>
                                        </p:tav>
                                      </p:tavLst>
                                    </p:anim>
                                  </p:childTnLst>
                                </p:cTn>
                              </p:par>
                            </p:childTnLst>
                          </p:cTn>
                        </p:par>
                        <p:par>
                          <p:cTn id="22" fill="hold">
                            <p:stCondLst>
                              <p:cond delay="1000"/>
                            </p:stCondLst>
                            <p:childTnLst>
                              <p:par>
                                <p:cTn id="23" presetID="2" presetClass="entr" presetSubtype="12"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8" presetClass="emph" presetSubtype="0" fill="hold" nodeType="withEffect">
                                  <p:stCondLst>
                                    <p:cond delay="0"/>
                                  </p:stCondLst>
                                  <p:childTnLst>
                                    <p:animRot by="21600000">
                                      <p:cBhvr>
                                        <p:cTn id="28" dur="2000" fill="hold"/>
                                        <p:tgtEl>
                                          <p:spTgt spid="23"/>
                                        </p:tgtEl>
                                        <p:attrNameLst>
                                          <p:attrName>r</p:attrName>
                                        </p:attrNameLst>
                                      </p:cBhvr>
                                    </p:animRot>
                                  </p:childTnLst>
                                </p:cTn>
                              </p:par>
                              <p:par>
                                <p:cTn id="29" presetID="10" presetClass="entr" presetSubtype="0" fill="hold" grpId="0" nodeType="withEffect">
                                  <p:stCondLst>
                                    <p:cond delay="25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2" presetClass="entr" presetSubtype="12" fill="hold" nodeType="withEffect">
                                  <p:stCondLst>
                                    <p:cond delay="25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0-#ppt_w/2"/>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8" presetClass="emph" presetSubtype="0" fill="hold" nodeType="withEffect">
                                  <p:stCondLst>
                                    <p:cond delay="250"/>
                                  </p:stCondLst>
                                  <p:childTnLst>
                                    <p:animRot by="21600000">
                                      <p:cBhvr>
                                        <p:cTn id="37" dur="2000" fill="hold"/>
                                        <p:tgtEl>
                                          <p:spTgt spid="24"/>
                                        </p:tgtEl>
                                        <p:attrNameLst>
                                          <p:attrName>r</p:attrName>
                                        </p:attrNameLst>
                                      </p:cBhvr>
                                    </p:animRot>
                                  </p:childTnLst>
                                </p:cTn>
                              </p:par>
                              <p:par>
                                <p:cTn id="38" presetID="2" presetClass="entr" presetSubtype="12" fill="hold" nodeType="withEffect">
                                  <p:stCondLst>
                                    <p:cond delay="25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25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8" presetClass="emph" presetSubtype="0" fill="hold" nodeType="withEffect">
                                  <p:stCondLst>
                                    <p:cond delay="250"/>
                                  </p:stCondLst>
                                  <p:childTnLst>
                                    <p:animRot by="21600000">
                                      <p:cBhvr>
                                        <p:cTn id="46" dur="2000" fill="hold"/>
                                        <p:tgtEl>
                                          <p:spTgt spid="45"/>
                                        </p:tgtEl>
                                        <p:attrNameLst>
                                          <p:attrName>r</p:attrName>
                                        </p:attrNameLst>
                                      </p:cBhvr>
                                    </p:animRot>
                                  </p:childTnLst>
                                </p:cTn>
                              </p:par>
                              <p:par>
                                <p:cTn id="47" presetID="10" presetClass="entr" presetSubtype="0" fill="hold" grpId="0" nodeType="withEffect">
                                  <p:stCondLst>
                                    <p:cond delay="50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2" presetClass="entr" presetSubtype="12" fill="hold" nodeType="withEffect">
                                  <p:stCondLst>
                                    <p:cond delay="75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0-#ppt_w/2"/>
                                          </p:val>
                                        </p:tav>
                                        <p:tav tm="100000">
                                          <p:val>
                                            <p:strVal val="#ppt_x"/>
                                          </p:val>
                                        </p:tav>
                                      </p:tavLst>
                                    </p:anim>
                                    <p:anim calcmode="lin" valueType="num">
                                      <p:cBhvr additive="base">
                                        <p:cTn id="53" dur="500" fill="hold"/>
                                        <p:tgtEl>
                                          <p:spTgt spid="26"/>
                                        </p:tgtEl>
                                        <p:attrNameLst>
                                          <p:attrName>ppt_y</p:attrName>
                                        </p:attrNameLst>
                                      </p:cBhvr>
                                      <p:tavLst>
                                        <p:tav tm="0">
                                          <p:val>
                                            <p:strVal val="1+#ppt_h/2"/>
                                          </p:val>
                                        </p:tav>
                                        <p:tav tm="100000">
                                          <p:val>
                                            <p:strVal val="#ppt_y"/>
                                          </p:val>
                                        </p:tav>
                                      </p:tavLst>
                                    </p:anim>
                                  </p:childTnLst>
                                </p:cTn>
                              </p:par>
                              <p:par>
                                <p:cTn id="54" presetID="8" presetClass="emph" presetSubtype="0" fill="hold" nodeType="withEffect">
                                  <p:stCondLst>
                                    <p:cond delay="750"/>
                                  </p:stCondLst>
                                  <p:childTnLst>
                                    <p:animRot by="21600000">
                                      <p:cBhvr>
                                        <p:cTn id="55" dur="2000" fill="hold"/>
                                        <p:tgtEl>
                                          <p:spTgt spid="26"/>
                                        </p:tgtEl>
                                        <p:attrNameLst>
                                          <p:attrName>r</p:attrName>
                                        </p:attrNameLst>
                                      </p:cBhvr>
                                    </p:animRot>
                                  </p:childTnLst>
                                </p:cTn>
                              </p:par>
                              <p:par>
                                <p:cTn id="56" presetID="10" presetClass="entr" presetSubtype="0" fill="hold" grpId="0" nodeType="withEffect">
                                  <p:stCondLst>
                                    <p:cond delay="100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par>
                          <p:cTn id="59" fill="hold">
                            <p:stCondLst>
                              <p:cond delay="3750"/>
                            </p:stCondLst>
                            <p:childTnLst>
                              <p:par>
                                <p:cTn id="60" presetID="31" presetClass="entr" presetSubtype="0"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1000" fill="hold"/>
                                        <p:tgtEl>
                                          <p:spTgt spid="44"/>
                                        </p:tgtEl>
                                        <p:attrNameLst>
                                          <p:attrName>ppt_w</p:attrName>
                                        </p:attrNameLst>
                                      </p:cBhvr>
                                      <p:tavLst>
                                        <p:tav tm="0">
                                          <p:val>
                                            <p:fltVal val="0"/>
                                          </p:val>
                                        </p:tav>
                                        <p:tav tm="100000">
                                          <p:val>
                                            <p:strVal val="#ppt_w"/>
                                          </p:val>
                                        </p:tav>
                                      </p:tavLst>
                                    </p:anim>
                                    <p:anim calcmode="lin" valueType="num">
                                      <p:cBhvr>
                                        <p:cTn id="63" dur="1000" fill="hold"/>
                                        <p:tgtEl>
                                          <p:spTgt spid="44"/>
                                        </p:tgtEl>
                                        <p:attrNameLst>
                                          <p:attrName>ppt_h</p:attrName>
                                        </p:attrNameLst>
                                      </p:cBhvr>
                                      <p:tavLst>
                                        <p:tav tm="0">
                                          <p:val>
                                            <p:fltVal val="0"/>
                                          </p:val>
                                        </p:tav>
                                        <p:tav tm="100000">
                                          <p:val>
                                            <p:strVal val="#ppt_h"/>
                                          </p:val>
                                        </p:tav>
                                      </p:tavLst>
                                    </p:anim>
                                    <p:anim calcmode="lin" valueType="num">
                                      <p:cBhvr>
                                        <p:cTn id="64" dur="1000" fill="hold"/>
                                        <p:tgtEl>
                                          <p:spTgt spid="44"/>
                                        </p:tgtEl>
                                        <p:attrNameLst>
                                          <p:attrName>style.rotation</p:attrName>
                                        </p:attrNameLst>
                                      </p:cBhvr>
                                      <p:tavLst>
                                        <p:tav tm="0">
                                          <p:val>
                                            <p:fltVal val="90"/>
                                          </p:val>
                                        </p:tav>
                                        <p:tav tm="100000">
                                          <p:val>
                                            <p:fltVal val="0"/>
                                          </p:val>
                                        </p:tav>
                                      </p:tavLst>
                                    </p:anim>
                                    <p:animEffect transition="in" filter="fade">
                                      <p:cBhvr>
                                        <p:cTn id="65" dur="1000"/>
                                        <p:tgtEl>
                                          <p:spTgt spid="44"/>
                                        </p:tgtEl>
                                      </p:cBhvr>
                                    </p:animEffect>
                                  </p:childTnLst>
                                </p:cTn>
                              </p:par>
                            </p:childTnLst>
                          </p:cTn>
                        </p:par>
                        <p:par>
                          <p:cTn id="66" fill="hold">
                            <p:stCondLst>
                              <p:cond delay="4750"/>
                            </p:stCondLst>
                            <p:childTnLst>
                              <p:par>
                                <p:cTn id="67" presetID="22" presetClass="entr" presetSubtype="8"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left)">
                                      <p:cBhvr>
                                        <p:cTn id="69" dur="500"/>
                                        <p:tgtEl>
                                          <p:spTgt spid="28"/>
                                        </p:tgtEl>
                                      </p:cBhvr>
                                    </p:animEffect>
                                  </p:childTnLst>
                                </p:cTn>
                              </p:par>
                            </p:childTnLst>
                          </p:cTn>
                        </p:par>
                        <p:par>
                          <p:cTn id="70" fill="hold">
                            <p:stCondLst>
                              <p:cond delay="5250"/>
                            </p:stCondLst>
                            <p:childTnLst>
                              <p:par>
                                <p:cTn id="71" presetID="22" presetClass="entr" presetSubtype="8"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childTnLst>
                          </p:cTn>
                        </p:par>
                        <p:par>
                          <p:cTn id="74" fill="hold">
                            <p:stCondLst>
                              <p:cond delay="5750"/>
                            </p:stCondLst>
                            <p:childTnLst>
                              <p:par>
                                <p:cTn id="75" presetID="22" presetClass="entr" presetSubtype="8"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500"/>
                                        <p:tgtEl>
                                          <p:spTgt spid="34"/>
                                        </p:tgtEl>
                                      </p:cBhvr>
                                    </p:animEffect>
                                  </p:childTnLst>
                                </p:cTn>
                              </p:par>
                            </p:childTnLst>
                          </p:cTn>
                        </p:par>
                        <p:par>
                          <p:cTn id="78" fill="hold">
                            <p:stCondLst>
                              <p:cond delay="6250"/>
                            </p:stCondLst>
                            <p:childTnLst>
                              <p:par>
                                <p:cTn id="79" presetID="22" presetClass="entr" presetSubtype="8" fill="hold"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0" grpId="0"/>
      <p:bldP spid="42" grpId="0"/>
      <p:bldP spid="41"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2022" y="2443639"/>
            <a:ext cx="7573328" cy="1709738"/>
          </a:xfrm>
        </p:spPr>
        <p:txBody>
          <a:bodyPr>
            <a:normAutofit fontScale="90000" lnSpcReduction="10000"/>
          </a:bodyPr>
          <a:lstStyle/>
          <a:p>
            <a:pPr marL="0" indent="0">
              <a:lnSpc>
                <a:spcPct val="150000"/>
              </a:lnSpc>
              <a:buNone/>
            </a:pPr>
            <a:r>
              <a:rPr lang="zh-CN" altLang="en-US" dirty="0"/>
              <a:t>主要原因是部分市、县（市、区）对《关于加强精准资助工作的通知》学习不够深入，</a:t>
            </a:r>
            <a:r>
              <a:rPr lang="zh-CN" altLang="en-US" dirty="0">
                <a:solidFill>
                  <a:srgbClr val="FF0000"/>
                </a:solidFill>
              </a:rPr>
              <a:t>没有领会资助比例与不得限制比例、设置名额之间的关系</a:t>
            </a:r>
            <a:r>
              <a:rPr lang="zh-CN" altLang="en-US" dirty="0"/>
              <a:t>，对学校进行新政策背景下的学生资助工作培训、指导不到位，造成政策执行与政策设计初衷脱节。</a:t>
            </a:r>
          </a:p>
        </p:txBody>
      </p:sp>
      <p:sp>
        <p:nvSpPr>
          <p:cNvPr id="6" name="矩形 5"/>
          <p:cNvSpPr/>
          <p:nvPr/>
        </p:nvSpPr>
        <p:spPr>
          <a:xfrm>
            <a:off x="250984" y="174784"/>
            <a:ext cx="3930015" cy="461665"/>
          </a:xfrm>
          <a:prstGeom prst="rect">
            <a:avLst/>
          </a:prstGeom>
          <a:gradFill>
            <a:gsLst>
              <a:gs pos="0">
                <a:schemeClr val="accent6">
                  <a:lumMod val="60000"/>
                  <a:lumOff val="40000"/>
                </a:schemeClr>
              </a:gs>
              <a:gs pos="62000">
                <a:schemeClr val="bg1">
                  <a:lumMod val="85000"/>
                </a:schemeClr>
              </a:gs>
              <a:gs pos="83000">
                <a:schemeClr val="accent1">
                  <a:lumMod val="45000"/>
                  <a:lumOff val="55000"/>
                </a:schemeClr>
              </a:gs>
              <a:gs pos="100000">
                <a:schemeClr val="accent1">
                  <a:lumMod val="30000"/>
                  <a:lumOff val="70000"/>
                </a:schemeClr>
              </a:gs>
            </a:gsLst>
            <a:lin ang="16200000" scaled="0"/>
          </a:gradFill>
          <a:effectLst>
            <a:glow rad="101600">
              <a:schemeClr val="accent3">
                <a:satMod val="175000"/>
                <a:alpha val="40000"/>
              </a:schemeClr>
            </a:glow>
            <a:innerShdw blurRad="101600">
              <a:prstClr val="black">
                <a:alpha val="64000"/>
              </a:prstClr>
            </a:innerShdw>
            <a:softEdge rad="50800"/>
          </a:effectLst>
        </p:spPr>
        <p:txBody>
          <a:bodyPr wrap="square">
            <a:spAutoFit/>
          </a:bodyPr>
          <a:lstStyle/>
          <a:p>
            <a:pPr lvl="0" algn="l">
              <a:buClrTx/>
              <a:buSzTx/>
              <a:buFontTx/>
            </a:pPr>
            <a:r>
              <a:rPr lang="zh-CN" altLang="en-US" sz="2400" b="1" dirty="0">
                <a:solidFill>
                  <a:srgbClr val="4C732E"/>
                </a:solidFill>
                <a:latin typeface="微软雅黑" panose="020B0503020204020204" charset="-122"/>
                <a:ea typeface="微软雅黑" panose="020B0503020204020204" charset="-122"/>
                <a:sym typeface="+mn-ea"/>
              </a:rPr>
              <a:t>精准资助工作存在的问题</a:t>
            </a:r>
          </a:p>
        </p:txBody>
      </p:sp>
      <p:sp>
        <p:nvSpPr>
          <p:cNvPr id="10" name="AutoShape 3"/>
          <p:cNvSpPr>
            <a:spLocks noChangeArrowheads="1"/>
          </p:cNvSpPr>
          <p:nvPr/>
        </p:nvSpPr>
        <p:spPr bwMode="auto">
          <a:xfrm>
            <a:off x="800577" y="1087695"/>
            <a:ext cx="7371874" cy="1226939"/>
          </a:xfrm>
          <a:prstGeom prst="horizontalScroll">
            <a:avLst>
              <a:gd name="adj" fmla="val 12500"/>
            </a:avLst>
          </a:prstGeom>
          <a:solidFill>
            <a:schemeClr val="bg1">
              <a:lumMod val="95000"/>
            </a:schemeClr>
          </a:solidFill>
          <a:ln w="28575" cmpd="dbl">
            <a:solidFill>
              <a:srgbClr val="8E6B00"/>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4400">
                <a:solidFill>
                  <a:schemeClr val="tx2"/>
                </a:solidFill>
                <a:latin typeface="Arial" panose="020B0604020202020204" pitchFamily="34" charset="0"/>
                <a:ea typeface="宋体" panose="02010600030101010101" pitchFamily="2" charset="-122"/>
              </a:defRPr>
            </a:lvl1pPr>
            <a:lvl2pPr algn="ctr">
              <a:defRPr sz="4400">
                <a:solidFill>
                  <a:schemeClr val="tx2"/>
                </a:solidFill>
                <a:latin typeface="Arial" panose="020B0604020202020204" pitchFamily="34" charset="0"/>
                <a:ea typeface="宋体" panose="02010600030101010101" pitchFamily="2" charset="-122"/>
              </a:defRPr>
            </a:lvl2pPr>
            <a:lvl3pPr algn="ctr">
              <a:defRPr sz="4400">
                <a:solidFill>
                  <a:schemeClr val="tx2"/>
                </a:solidFill>
                <a:latin typeface="Arial" panose="020B0604020202020204" pitchFamily="34" charset="0"/>
                <a:ea typeface="宋体" panose="02010600030101010101" pitchFamily="2" charset="-122"/>
              </a:defRPr>
            </a:lvl3pPr>
            <a:lvl4pPr algn="ctr">
              <a:defRPr sz="4400">
                <a:solidFill>
                  <a:schemeClr val="tx2"/>
                </a:solidFill>
                <a:latin typeface="Arial" panose="020B0604020202020204" pitchFamily="34" charset="0"/>
                <a:ea typeface="宋体" panose="02010600030101010101" pitchFamily="2" charset="-122"/>
              </a:defRPr>
            </a:lvl4pPr>
            <a:lvl5pPr algn="ctr">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lvl="0" algn="l" eaLnBrk="0" fontAlgn="base" hangingPunct="0">
              <a:lnSpc>
                <a:spcPct val="150000"/>
              </a:lnSpc>
              <a:buClrTx/>
              <a:buSzTx/>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二、部分市、县（市、区）在家庭经济困难学生认定工作上对学校指导不到位。</a:t>
            </a:r>
          </a:p>
        </p:txBody>
      </p:sp>
    </p:spTree>
    <p:extLst>
      <p:ext uri="{BB962C8B-B14F-4D97-AF65-F5344CB8AC3E}">
        <p14:creationId xmlns:p14="http://schemas.microsoft.com/office/powerpoint/2010/main" val="19045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7"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par>
                          <p:cTn id="8" fill="hold">
                            <p:stCondLst>
                              <p:cond delay="500"/>
                            </p:stCondLst>
                            <p:childTnLst>
                              <p:par>
                                <p:cTn id="9" presetID="15" presetClass="entr" presetSubtype="0" fill="hold" grpId="13"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8" presetClass="entr" presetSubtype="12"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strips(downLeft)">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6" grpId="3" animBg="1"/>
      <p:bldP spid="6" grpId="4" animBg="1"/>
      <p:bldP spid="6" grpId="5" animBg="1"/>
      <p:bldP spid="6" grpId="6" animBg="1"/>
      <p:bldP spid="6" grpId="7" bldLvl="0" animBg="1"/>
      <p:bldP spid="10" grpId="0" animBg="1"/>
      <p:bldP spid="10" grpId="1" animBg="1"/>
      <p:bldP spid="10" grpId="2" animBg="1"/>
      <p:bldP spid="10" grpId="3" animBg="1"/>
      <p:bldP spid="10" grpId="4" animBg="1"/>
      <p:bldP spid="10" grpId="5" animBg="1"/>
      <p:bldP spid="10" grpId="6" animBg="1"/>
      <p:bldP spid="10" grpId="7" animBg="1"/>
      <p:bldP spid="10" grpId="8" animBg="1"/>
      <p:bldP spid="10" grpId="9" animBg="1"/>
      <p:bldP spid="10" grpId="10" animBg="1"/>
      <p:bldP spid="10" grpId="11" animBg="1"/>
      <p:bldP spid="10" grpId="12" animBg="1"/>
      <p:bldP spid="10" grpId="13"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89585" y="1421147"/>
            <a:ext cx="7886700" cy="2792254"/>
          </a:xfrm>
        </p:spPr>
        <p:txBody>
          <a:bodyPr/>
          <a:lstStyle/>
          <a:p>
            <a:r>
              <a:rPr lang="zh-CN" altLang="en-US" dirty="0"/>
              <a:t>主要原因：</a:t>
            </a:r>
          </a:p>
          <a:p>
            <a:r>
              <a:rPr lang="zh-CN" altLang="en-US" dirty="0"/>
              <a:t>一是由于取消了分配名额，一些</a:t>
            </a:r>
            <a:r>
              <a:rPr lang="zh-CN" altLang="en-US" dirty="0">
                <a:solidFill>
                  <a:srgbClr val="FF0000"/>
                </a:solidFill>
              </a:rPr>
              <a:t>学校制定的实施细则</a:t>
            </a:r>
            <a:r>
              <a:rPr lang="zh-CN" altLang="en-US" dirty="0"/>
              <a:t>比较粗糙，不能有效指导开展家庭经济困难学生认定工作。</a:t>
            </a:r>
          </a:p>
          <a:p>
            <a:r>
              <a:rPr lang="zh-CN" altLang="en-US" dirty="0"/>
              <a:t>二是个别</a:t>
            </a:r>
            <a:r>
              <a:rPr lang="zh-CN" altLang="en-US" dirty="0">
                <a:solidFill>
                  <a:srgbClr val="FF0000"/>
                </a:solidFill>
              </a:rPr>
              <a:t>学校资助工作人员</a:t>
            </a:r>
            <a:r>
              <a:rPr lang="zh-CN" altLang="en-US" dirty="0"/>
              <a:t>担当意识不强，导致部分不是特别贫困学生没有认定为家庭经济困难学生，个别地区甚至出现了只资助特殊困难学生，不资助一般困难学生。</a:t>
            </a:r>
          </a:p>
          <a:p>
            <a:r>
              <a:rPr lang="zh-CN" altLang="en-US" dirty="0"/>
              <a:t>三是各学段助学金（生活补助）标准多年未进行调整，资助标准低，导致学生申请意愿低。</a:t>
            </a:r>
          </a:p>
        </p:txBody>
      </p:sp>
      <p:sp>
        <p:nvSpPr>
          <p:cNvPr id="6" name="矩形 5"/>
          <p:cNvSpPr/>
          <p:nvPr/>
        </p:nvSpPr>
        <p:spPr>
          <a:xfrm>
            <a:off x="250984" y="151924"/>
            <a:ext cx="3930015" cy="461665"/>
          </a:xfrm>
          <a:prstGeom prst="rect">
            <a:avLst/>
          </a:prstGeom>
          <a:gradFill>
            <a:gsLst>
              <a:gs pos="0">
                <a:schemeClr val="accent6">
                  <a:lumMod val="60000"/>
                  <a:lumOff val="40000"/>
                </a:schemeClr>
              </a:gs>
              <a:gs pos="62000">
                <a:schemeClr val="bg1">
                  <a:lumMod val="85000"/>
                </a:schemeClr>
              </a:gs>
              <a:gs pos="83000">
                <a:schemeClr val="accent1">
                  <a:lumMod val="45000"/>
                  <a:lumOff val="55000"/>
                </a:schemeClr>
              </a:gs>
              <a:gs pos="100000">
                <a:schemeClr val="accent1">
                  <a:lumMod val="30000"/>
                  <a:lumOff val="70000"/>
                </a:schemeClr>
              </a:gs>
            </a:gsLst>
            <a:lin ang="16200000" scaled="0"/>
          </a:gradFill>
          <a:effectLst>
            <a:glow rad="101600">
              <a:schemeClr val="accent3">
                <a:satMod val="175000"/>
                <a:alpha val="40000"/>
              </a:schemeClr>
            </a:glow>
            <a:innerShdw blurRad="101600">
              <a:prstClr val="black">
                <a:alpha val="64000"/>
              </a:prstClr>
            </a:innerShdw>
            <a:softEdge rad="50800"/>
          </a:effectLst>
        </p:spPr>
        <p:txBody>
          <a:bodyPr wrap="square">
            <a:spAutoFit/>
          </a:bodyPr>
          <a:lstStyle/>
          <a:p>
            <a:pPr lvl="0" algn="l">
              <a:buClrTx/>
              <a:buSzTx/>
              <a:buFontTx/>
            </a:pPr>
            <a:r>
              <a:rPr lang="zh-CN" altLang="en-US" sz="2400" b="1" dirty="0">
                <a:solidFill>
                  <a:srgbClr val="4C732E"/>
                </a:solidFill>
                <a:latin typeface="微软雅黑" panose="020B0503020204020204" charset="-122"/>
                <a:ea typeface="微软雅黑" panose="020B0503020204020204" charset="-122"/>
                <a:sym typeface="+mn-ea"/>
              </a:rPr>
              <a:t>精准资助工作存在的问题</a:t>
            </a:r>
          </a:p>
        </p:txBody>
      </p:sp>
      <p:sp>
        <p:nvSpPr>
          <p:cNvPr id="10" name="AutoShape 3"/>
          <p:cNvSpPr>
            <a:spLocks noChangeArrowheads="1"/>
          </p:cNvSpPr>
          <p:nvPr/>
        </p:nvSpPr>
        <p:spPr bwMode="auto">
          <a:xfrm>
            <a:off x="746998" y="746331"/>
            <a:ext cx="7371874" cy="674816"/>
          </a:xfrm>
          <a:prstGeom prst="horizontalScroll">
            <a:avLst>
              <a:gd name="adj" fmla="val 12500"/>
            </a:avLst>
          </a:prstGeom>
          <a:solidFill>
            <a:schemeClr val="bg1">
              <a:lumMod val="95000"/>
            </a:schemeClr>
          </a:solidFill>
          <a:ln w="28575" cmpd="dbl">
            <a:solidFill>
              <a:srgbClr val="8E6B00"/>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4400">
                <a:solidFill>
                  <a:schemeClr val="tx2"/>
                </a:solidFill>
                <a:latin typeface="Arial" panose="020B0604020202020204" pitchFamily="34" charset="0"/>
                <a:ea typeface="宋体" panose="02010600030101010101" pitchFamily="2" charset="-122"/>
              </a:defRPr>
            </a:lvl1pPr>
            <a:lvl2pPr algn="ctr">
              <a:defRPr sz="4400">
                <a:solidFill>
                  <a:schemeClr val="tx2"/>
                </a:solidFill>
                <a:latin typeface="Arial" panose="020B0604020202020204" pitchFamily="34" charset="0"/>
                <a:ea typeface="宋体" panose="02010600030101010101" pitchFamily="2" charset="-122"/>
              </a:defRPr>
            </a:lvl2pPr>
            <a:lvl3pPr algn="ctr">
              <a:defRPr sz="4400">
                <a:solidFill>
                  <a:schemeClr val="tx2"/>
                </a:solidFill>
                <a:latin typeface="Arial" panose="020B0604020202020204" pitchFamily="34" charset="0"/>
                <a:ea typeface="宋体" panose="02010600030101010101" pitchFamily="2" charset="-122"/>
              </a:defRPr>
            </a:lvl3pPr>
            <a:lvl4pPr algn="ctr">
              <a:defRPr sz="4400">
                <a:solidFill>
                  <a:schemeClr val="tx2"/>
                </a:solidFill>
                <a:latin typeface="Arial" panose="020B0604020202020204" pitchFamily="34" charset="0"/>
                <a:ea typeface="宋体" panose="02010600030101010101" pitchFamily="2" charset="-122"/>
              </a:defRPr>
            </a:lvl4pPr>
            <a:lvl5pPr algn="ctr">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lvl="0" algn="l" eaLnBrk="0" fontAlgn="base" hangingPunct="0">
              <a:lnSpc>
                <a:spcPct val="150000"/>
              </a:lnSpc>
              <a:buClrTx/>
              <a:buSzTx/>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三、个别学段资助比例出现明显下降。</a:t>
            </a:r>
          </a:p>
        </p:txBody>
      </p:sp>
    </p:spTree>
    <p:extLst>
      <p:ext uri="{BB962C8B-B14F-4D97-AF65-F5344CB8AC3E}">
        <p14:creationId xmlns:p14="http://schemas.microsoft.com/office/powerpoint/2010/main" val="183346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7"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par>
                          <p:cTn id="8" fill="hold">
                            <p:stCondLst>
                              <p:cond delay="500"/>
                            </p:stCondLst>
                            <p:childTnLst>
                              <p:par>
                                <p:cTn id="9" presetID="15" presetClass="entr" presetSubtype="0" fill="hold" grpId="13"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heckerboard(across)">
                                      <p:cBhvr>
                                        <p:cTn id="18" dur="500"/>
                                        <p:tgtEl>
                                          <p:spTgt spid="3">
                                            <p:txEl>
                                              <p:pRg st="0" end="0"/>
                                            </p:txEl>
                                          </p:spTgt>
                                        </p:tgtEl>
                                      </p:cBhvr>
                                    </p:animEffect>
                                  </p:childTnLst>
                                </p:cTn>
                              </p:par>
                            </p:childTnLst>
                          </p:cTn>
                        </p:par>
                        <p:par>
                          <p:cTn id="19" fill="hold">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par>
                          <p:cTn id="23" fill="hold">
                            <p:stCondLst>
                              <p:cond delay="2500"/>
                            </p:stCondLst>
                            <p:childTnLst>
                              <p:par>
                                <p:cTn id="24" presetID="5" presetClass="entr" presetSubtype="1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heckerboard(across)">
                                      <p:cBhvr>
                                        <p:cTn id="26" dur="500"/>
                                        <p:tgtEl>
                                          <p:spTgt spid="3">
                                            <p:txEl>
                                              <p:pRg st="2" end="2"/>
                                            </p:txEl>
                                          </p:spTgt>
                                        </p:tgtEl>
                                      </p:cBhvr>
                                    </p:animEffect>
                                  </p:childTnLst>
                                </p:cTn>
                              </p:par>
                            </p:childTnLst>
                          </p:cTn>
                        </p:par>
                        <p:par>
                          <p:cTn id="27" fill="hold">
                            <p:stCondLst>
                              <p:cond delay="3000"/>
                            </p:stCondLst>
                            <p:childTnLst>
                              <p:par>
                                <p:cTn id="28" presetID="5" presetClass="entr" presetSubtype="10"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heckerboard(across)">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6" grpId="1" animBg="1"/>
      <p:bldP spid="6" grpId="2" animBg="1"/>
      <p:bldP spid="6" grpId="3" animBg="1"/>
      <p:bldP spid="6" grpId="4" animBg="1"/>
      <p:bldP spid="6" grpId="5" animBg="1"/>
      <p:bldP spid="6" grpId="6" animBg="1"/>
      <p:bldP spid="6" grpId="7" bldLvl="0" animBg="1"/>
      <p:bldP spid="10" grpId="0" animBg="1"/>
      <p:bldP spid="10" grpId="1" animBg="1"/>
      <p:bldP spid="10" grpId="2" animBg="1"/>
      <p:bldP spid="10" grpId="3" animBg="1"/>
      <p:bldP spid="10" grpId="4" animBg="1"/>
      <p:bldP spid="10" grpId="5" animBg="1"/>
      <p:bldP spid="10" grpId="6" animBg="1"/>
      <p:bldP spid="10" grpId="7" animBg="1"/>
      <p:bldP spid="10" grpId="8" animBg="1"/>
      <p:bldP spid="10" grpId="9" animBg="1"/>
      <p:bldP spid="10" grpId="10" animBg="1"/>
      <p:bldP spid="10" grpId="11" animBg="1"/>
      <p:bldP spid="10" grpId="12" animBg="1"/>
      <p:bldP spid="10" grpId="13"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19266" y="2073902"/>
            <a:ext cx="7886700" cy="1640681"/>
          </a:xfrm>
        </p:spPr>
        <p:txBody>
          <a:bodyPr>
            <a:normAutofit fontScale="90000" lnSpcReduction="20000"/>
          </a:bodyPr>
          <a:lstStyle/>
          <a:p>
            <a:pPr fontAlgn="auto">
              <a:lnSpc>
                <a:spcPct val="150000"/>
              </a:lnSpc>
            </a:pPr>
            <a:r>
              <a:rPr lang="zh-CN" altLang="en-US" dirty="0"/>
              <a:t>主要原因是学校的学生资助工作人员对于《山东省家庭经济困难学生认定办法》《学生资助资金管理办法》《学生资助标准》学习不系统，</a:t>
            </a:r>
            <a:r>
              <a:rPr lang="zh-CN" altLang="en-US" dirty="0">
                <a:solidFill>
                  <a:srgbClr val="FF0000"/>
                </a:solidFill>
              </a:rPr>
              <a:t>很多学校将家庭经济困难认定和助学金评审混淆为一项工作，对于三级认定二级评审的工作流程不清楚。</a:t>
            </a:r>
          </a:p>
          <a:p>
            <a:endParaRPr lang="zh-CN" altLang="en-US" dirty="0"/>
          </a:p>
        </p:txBody>
      </p:sp>
      <p:sp>
        <p:nvSpPr>
          <p:cNvPr id="6" name="矩形 5"/>
          <p:cNvSpPr/>
          <p:nvPr/>
        </p:nvSpPr>
        <p:spPr>
          <a:xfrm>
            <a:off x="205264" y="174784"/>
            <a:ext cx="3930015" cy="461665"/>
          </a:xfrm>
          <a:prstGeom prst="rect">
            <a:avLst/>
          </a:prstGeom>
          <a:gradFill>
            <a:gsLst>
              <a:gs pos="0">
                <a:schemeClr val="accent6">
                  <a:lumMod val="60000"/>
                  <a:lumOff val="40000"/>
                </a:schemeClr>
              </a:gs>
              <a:gs pos="62000">
                <a:schemeClr val="bg1">
                  <a:lumMod val="85000"/>
                </a:schemeClr>
              </a:gs>
              <a:gs pos="83000">
                <a:schemeClr val="accent1">
                  <a:lumMod val="45000"/>
                  <a:lumOff val="55000"/>
                </a:schemeClr>
              </a:gs>
              <a:gs pos="100000">
                <a:schemeClr val="accent1">
                  <a:lumMod val="30000"/>
                  <a:lumOff val="70000"/>
                </a:schemeClr>
              </a:gs>
            </a:gsLst>
            <a:lin ang="16200000" scaled="0"/>
          </a:gradFill>
          <a:effectLst>
            <a:glow rad="101600">
              <a:schemeClr val="accent3">
                <a:satMod val="175000"/>
                <a:alpha val="40000"/>
              </a:schemeClr>
            </a:glow>
            <a:innerShdw blurRad="101600">
              <a:prstClr val="black">
                <a:alpha val="64000"/>
              </a:prstClr>
            </a:innerShdw>
            <a:softEdge rad="50800"/>
          </a:effectLst>
        </p:spPr>
        <p:txBody>
          <a:bodyPr wrap="square">
            <a:spAutoFit/>
          </a:bodyPr>
          <a:lstStyle/>
          <a:p>
            <a:pPr lvl="0" algn="l">
              <a:buClrTx/>
              <a:buSzTx/>
              <a:buFontTx/>
            </a:pPr>
            <a:r>
              <a:rPr lang="zh-CN" altLang="en-US" sz="2400" b="1" dirty="0">
                <a:solidFill>
                  <a:srgbClr val="4C732E"/>
                </a:solidFill>
                <a:latin typeface="微软雅黑" panose="020B0503020204020204" charset="-122"/>
                <a:ea typeface="微软雅黑" panose="020B0503020204020204" charset="-122"/>
                <a:sym typeface="+mn-ea"/>
              </a:rPr>
              <a:t>精准资助工作存在的问题</a:t>
            </a:r>
          </a:p>
        </p:txBody>
      </p:sp>
      <p:sp>
        <p:nvSpPr>
          <p:cNvPr id="10" name="AutoShape 3"/>
          <p:cNvSpPr>
            <a:spLocks noChangeArrowheads="1"/>
          </p:cNvSpPr>
          <p:nvPr/>
        </p:nvSpPr>
        <p:spPr bwMode="auto">
          <a:xfrm>
            <a:off x="886063" y="741706"/>
            <a:ext cx="7371874" cy="1226939"/>
          </a:xfrm>
          <a:prstGeom prst="horizontalScroll">
            <a:avLst>
              <a:gd name="adj" fmla="val 12500"/>
            </a:avLst>
          </a:prstGeom>
          <a:solidFill>
            <a:schemeClr val="bg1">
              <a:lumMod val="95000"/>
            </a:schemeClr>
          </a:solidFill>
          <a:ln w="28575" cmpd="dbl">
            <a:solidFill>
              <a:srgbClr val="8E6B00"/>
            </a:solidFill>
            <a:prstDash val="solid"/>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4400">
                <a:solidFill>
                  <a:schemeClr val="tx2"/>
                </a:solidFill>
                <a:latin typeface="Arial" panose="020B0604020202020204" pitchFamily="34" charset="0"/>
                <a:ea typeface="宋体" panose="02010600030101010101" pitchFamily="2" charset="-122"/>
              </a:defRPr>
            </a:lvl1pPr>
            <a:lvl2pPr algn="ctr">
              <a:defRPr sz="4400">
                <a:solidFill>
                  <a:schemeClr val="tx2"/>
                </a:solidFill>
                <a:latin typeface="Arial" panose="020B0604020202020204" pitchFamily="34" charset="0"/>
                <a:ea typeface="宋体" panose="02010600030101010101" pitchFamily="2" charset="-122"/>
              </a:defRPr>
            </a:lvl2pPr>
            <a:lvl3pPr algn="ctr">
              <a:defRPr sz="4400">
                <a:solidFill>
                  <a:schemeClr val="tx2"/>
                </a:solidFill>
                <a:latin typeface="Arial" panose="020B0604020202020204" pitchFamily="34" charset="0"/>
                <a:ea typeface="宋体" panose="02010600030101010101" pitchFamily="2" charset="-122"/>
              </a:defRPr>
            </a:lvl3pPr>
            <a:lvl4pPr algn="ctr">
              <a:defRPr sz="4400">
                <a:solidFill>
                  <a:schemeClr val="tx2"/>
                </a:solidFill>
                <a:latin typeface="Arial" panose="020B0604020202020204" pitchFamily="34" charset="0"/>
                <a:ea typeface="宋体" panose="02010600030101010101" pitchFamily="2" charset="-122"/>
              </a:defRPr>
            </a:lvl4pPr>
            <a:lvl5pPr algn="ctr">
              <a:defRPr sz="4400">
                <a:solidFill>
                  <a:schemeClr val="tx2"/>
                </a:solidFill>
                <a:latin typeface="Arial" panose="020B0604020202020204" pitchFamily="34" charset="0"/>
                <a:ea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lvl="0" algn="l" eaLnBrk="0" fontAlgn="base" hangingPunct="0">
              <a:lnSpc>
                <a:spcPct val="150000"/>
              </a:lnSpc>
              <a:buClrTx/>
              <a:buSzTx/>
              <a:buFont typeface="Arial" panose="020B0604020202020204" pitchFamily="34" charset="0"/>
            </a:pPr>
            <a:r>
              <a:rPr lang="zh-CN" altLang="en-US" sz="1800" b="1" dirty="0">
                <a:solidFill>
                  <a:schemeClr val="accent4">
                    <a:lumMod val="50000"/>
                  </a:schemeClr>
                </a:solidFill>
                <a:latin typeface="微软雅黑" panose="020B0503020204020204" charset="-122"/>
                <a:ea typeface="微软雅黑" panose="020B0503020204020204" charset="-122"/>
                <a:sym typeface="+mn-ea"/>
              </a:rPr>
              <a:t>四、资助基础工作不规范，家庭经济困学生认定、助学金评审未按照规范流程进行。</a:t>
            </a:r>
          </a:p>
        </p:txBody>
      </p:sp>
    </p:spTree>
    <p:extLst>
      <p:ext uri="{BB962C8B-B14F-4D97-AF65-F5344CB8AC3E}">
        <p14:creationId xmlns:p14="http://schemas.microsoft.com/office/powerpoint/2010/main" val="28552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7"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par>
                          <p:cTn id="8" fill="hold">
                            <p:stCondLst>
                              <p:cond delay="500"/>
                            </p:stCondLst>
                            <p:childTnLst>
                              <p:par>
                                <p:cTn id="9" presetID="15" presetClass="entr" presetSubtype="0" fill="hold" grpId="13"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3" presetClass="entr" presetSubtype="1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linds(horizont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P spid="6" grpId="2" animBg="1"/>
      <p:bldP spid="6" grpId="3" animBg="1"/>
      <p:bldP spid="6" grpId="4" animBg="1"/>
      <p:bldP spid="6" grpId="5" animBg="1"/>
      <p:bldP spid="6" grpId="6" animBg="1"/>
      <p:bldP spid="6" grpId="7" bldLvl="0" animBg="1"/>
      <p:bldP spid="10" grpId="0" animBg="1"/>
      <p:bldP spid="10" grpId="1" animBg="1"/>
      <p:bldP spid="10" grpId="2" animBg="1"/>
      <p:bldP spid="10" grpId="3" animBg="1"/>
      <p:bldP spid="10" grpId="4" animBg="1"/>
      <p:bldP spid="10" grpId="5" animBg="1"/>
      <p:bldP spid="10" grpId="6" animBg="1"/>
      <p:bldP spid="10" grpId="7" animBg="1"/>
      <p:bldP spid="10" grpId="8" animBg="1"/>
      <p:bldP spid="10" grpId="9" animBg="1"/>
      <p:bldP spid="10" grpId="10" animBg="1"/>
      <p:bldP spid="10" grpId="11" animBg="1"/>
      <p:bldP spid="10" grpId="12" animBg="1"/>
      <p:bldP spid="10" grpId="13"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Thinkpad\Desktop\PNG\1_0004_图层-10.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6516" y="1315418"/>
            <a:ext cx="2181959" cy="170943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12"/>
          <p:cNvSpPr txBox="1"/>
          <p:nvPr/>
        </p:nvSpPr>
        <p:spPr>
          <a:xfrm>
            <a:off x="-142553" y="1682989"/>
            <a:ext cx="2023156" cy="892552"/>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sz="2000" b="1" dirty="0">
                <a:solidFill>
                  <a:schemeClr val="accent2">
                    <a:lumMod val="75000"/>
                  </a:schemeClr>
                </a:solidFill>
              </a:rPr>
              <a:t>精准资助工作存在的主要问题：</a:t>
            </a:r>
            <a:endParaRPr lang="en-US" altLang="zh-CN" sz="2000" b="1" dirty="0">
              <a:solidFill>
                <a:schemeClr val="accent2">
                  <a:lumMod val="75000"/>
                </a:schemeClr>
              </a:solidFill>
            </a:endParaRPr>
          </a:p>
        </p:txBody>
      </p:sp>
      <p:pic>
        <p:nvPicPr>
          <p:cNvPr id="44" name="Picture 5" descr="F:\360安全浏览器下载\水墨\1402\chinaz7.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55700" y="3352203"/>
            <a:ext cx="1181385" cy="1181385"/>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48" name="矩形 47"/>
          <p:cNvSpPr/>
          <p:nvPr/>
        </p:nvSpPr>
        <p:spPr>
          <a:xfrm>
            <a:off x="569737" y="682364"/>
            <a:ext cx="8285939" cy="738664"/>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（三）</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当前精准资助工作中的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短板与弱项</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解决</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精准资助</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存在问题</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总抓手和契入点</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pic>
        <p:nvPicPr>
          <p:cNvPr id="49" name="图片 48"/>
          <p:cNvPicPr>
            <a:picLocks noChangeAspect="1"/>
          </p:cNvPicPr>
          <p:nvPr/>
        </p:nvPicPr>
        <p:blipFill>
          <a:blip r:embed="rId4" cstate="print"/>
          <a:stretch>
            <a:fillRect/>
          </a:stretch>
        </p:blipFill>
        <p:spPr>
          <a:xfrm>
            <a:off x="2682604" y="1421028"/>
            <a:ext cx="5914684" cy="3297847"/>
          </a:xfrm>
          <a:prstGeom prst="rect">
            <a:avLst/>
          </a:prstGeom>
        </p:spPr>
      </p:pic>
      <p:sp>
        <p:nvSpPr>
          <p:cNvPr id="50" name="矩形 49"/>
          <p:cNvSpPr/>
          <p:nvPr/>
        </p:nvSpPr>
        <p:spPr>
          <a:xfrm>
            <a:off x="3350794" y="4774168"/>
            <a:ext cx="2723823" cy="369332"/>
          </a:xfrm>
          <a:prstGeom prst="rect">
            <a:avLst/>
          </a:prstGeom>
        </p:spPr>
        <p:txBody>
          <a:bodyPr wrap="none">
            <a:spAutoFit/>
          </a:bodyPr>
          <a:lstStyle/>
          <a:p>
            <a:r>
              <a:rPr lang="zh-CN" altLang="en-US" sz="1800" dirty="0">
                <a:latin typeface="方正粗黑简体" panose="02010601030101010101" pitchFamily="2" charset="-122"/>
                <a:ea typeface="方正粗黑简体" panose="02010601030101010101" pitchFamily="2" charset="-122"/>
              </a:rPr>
              <a:t>认定工作出现偏差实例一</a:t>
            </a:r>
          </a:p>
        </p:txBody>
      </p:sp>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extLst>
      <p:ext uri="{BB962C8B-B14F-4D97-AF65-F5344CB8AC3E}">
        <p14:creationId xmlns:p14="http://schemas.microsoft.com/office/powerpoint/2010/main" val="45662673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Thinkpad\Desktop\PNG\1_0004_图层-10.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6516" y="1315418"/>
            <a:ext cx="2181959" cy="170943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12"/>
          <p:cNvSpPr txBox="1"/>
          <p:nvPr/>
        </p:nvSpPr>
        <p:spPr>
          <a:xfrm>
            <a:off x="-142553" y="1682989"/>
            <a:ext cx="2023156" cy="892552"/>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pPr algn="ctr"/>
            <a:r>
              <a:rPr lang="zh-CN" altLang="en-US" sz="2000" b="1" dirty="0">
                <a:solidFill>
                  <a:schemeClr val="accent2">
                    <a:lumMod val="75000"/>
                  </a:schemeClr>
                </a:solidFill>
              </a:rPr>
              <a:t>精准资助工作存在的主要问题：</a:t>
            </a:r>
            <a:endParaRPr lang="en-US" altLang="zh-CN" sz="2000" b="1" dirty="0">
              <a:solidFill>
                <a:schemeClr val="accent2">
                  <a:lumMod val="75000"/>
                </a:schemeClr>
              </a:solidFill>
            </a:endParaRPr>
          </a:p>
        </p:txBody>
      </p:sp>
      <p:pic>
        <p:nvPicPr>
          <p:cNvPr id="44" name="Picture 5" descr="F:\360安全浏览器下载\水墨\1402\chinaz7.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flipH="1">
            <a:off x="355700" y="3352203"/>
            <a:ext cx="1181385" cy="1181385"/>
          </a:xfrm>
          <a:prstGeom prst="rect">
            <a:avLst/>
          </a:prstGeom>
          <a:noFill/>
          <a:extLst>
            <a:ext uri="{909E8E84-426E-40DD-AFC4-6F175D3DCCD1}">
              <a14:hiddenFill xmlns:a14="http://schemas.microsoft.com/office/drawing/2010/main">
                <a:solidFill>
                  <a:srgbClr val="FFFFFF"/>
                </a:solidFill>
              </a14:hiddenFill>
            </a:ext>
          </a:extLst>
        </p:spPr>
      </p:pic>
      <p:sp>
        <p:nvSpPr>
          <p:cNvPr id="47"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48" name="矩形 47"/>
          <p:cNvSpPr/>
          <p:nvPr/>
        </p:nvSpPr>
        <p:spPr>
          <a:xfrm>
            <a:off x="569737" y="682364"/>
            <a:ext cx="8285939" cy="738664"/>
          </a:xfrm>
          <a:prstGeom prst="rect">
            <a:avLst/>
          </a:prstGeom>
        </p:spPr>
        <p:txBody>
          <a:bodyPr wrap="square">
            <a:spAutoFit/>
          </a:bodyPr>
          <a:lstStyle/>
          <a:p>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（三）</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家庭经济困难学生</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认定</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当前精准资助工作中的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短板与弱项</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，它是</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解决</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精准资助</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存在问题</a:t>
            </a:r>
            <a:r>
              <a:rPr lang="zh-CN"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的</a:t>
            </a:r>
            <a:r>
              <a:rPr lang="zh-CN" altLang="en-US" sz="2100" kern="100" dirty="0">
                <a:solidFill>
                  <a:srgbClr val="FF0000"/>
                </a:solidFill>
                <a:latin typeface="方正粗黑简体" panose="02010601030101010101" pitchFamily="2" charset="-122"/>
                <a:ea typeface="方正粗黑简体" panose="02010601030101010101" pitchFamily="2" charset="-122"/>
                <a:cs typeface="Times New Roman" panose="02020603050405020304" pitchFamily="18" charset="0"/>
              </a:rPr>
              <a:t>总抓手和契入点</a:t>
            </a:r>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a:t>
            </a:r>
            <a:r>
              <a:rPr lang="en-US" altLang="zh-CN" sz="2100" kern="100" dirty="0">
                <a:latin typeface="方正粗黑简体" panose="02010601030101010101" pitchFamily="2" charset="-122"/>
                <a:ea typeface="方正粗黑简体" panose="02010601030101010101" pitchFamily="2" charset="-122"/>
                <a:cs typeface="Times New Roman" panose="02020603050405020304" pitchFamily="18" charset="0"/>
              </a:rPr>
              <a:t>                                                                            </a:t>
            </a:r>
            <a:endParaRPr lang="zh-CN" altLang="en-US" sz="2100" dirty="0">
              <a:latin typeface="方正粗黑简体" panose="02010601030101010101" pitchFamily="2" charset="-122"/>
              <a:ea typeface="方正粗黑简体" panose="02010601030101010101" pitchFamily="2" charset="-122"/>
            </a:endParaRPr>
          </a:p>
        </p:txBody>
      </p:sp>
      <p:grpSp>
        <p:nvGrpSpPr>
          <p:cNvPr id="8" name="组合 7"/>
          <p:cNvGrpSpPr/>
          <p:nvPr/>
        </p:nvGrpSpPr>
        <p:grpSpPr>
          <a:xfrm>
            <a:off x="2504523" y="1421028"/>
            <a:ext cx="6235823" cy="3332204"/>
            <a:chOff x="4934046" y="2086056"/>
            <a:chExt cx="6311327" cy="4218992"/>
          </a:xfrm>
        </p:grpSpPr>
        <p:pic>
          <p:nvPicPr>
            <p:cNvPr id="9" name="图片 8"/>
            <p:cNvPicPr>
              <a:picLocks noChangeAspect="1"/>
            </p:cNvPicPr>
            <p:nvPr/>
          </p:nvPicPr>
          <p:blipFill>
            <a:blip r:embed="rId4" cstate="print"/>
            <a:stretch>
              <a:fillRect/>
            </a:stretch>
          </p:blipFill>
          <p:spPr>
            <a:xfrm>
              <a:off x="4934046" y="2086056"/>
              <a:ext cx="6311327" cy="2744055"/>
            </a:xfrm>
            <a:prstGeom prst="rect">
              <a:avLst/>
            </a:prstGeom>
          </p:spPr>
        </p:pic>
        <p:pic>
          <p:nvPicPr>
            <p:cNvPr id="10" name="图片 9"/>
            <p:cNvPicPr>
              <a:picLocks noChangeAspect="1"/>
            </p:cNvPicPr>
            <p:nvPr/>
          </p:nvPicPr>
          <p:blipFill>
            <a:blip r:embed="rId5" cstate="print"/>
            <a:stretch>
              <a:fillRect/>
            </a:stretch>
          </p:blipFill>
          <p:spPr>
            <a:xfrm>
              <a:off x="4979844" y="4830111"/>
              <a:ext cx="6265529" cy="1474937"/>
            </a:xfrm>
            <a:prstGeom prst="rect">
              <a:avLst/>
            </a:prstGeom>
          </p:spPr>
        </p:pic>
      </p:grpSp>
      <p:pic>
        <p:nvPicPr>
          <p:cNvPr id="2" name="图片 1"/>
          <p:cNvPicPr>
            <a:picLocks noChangeAspect="1"/>
          </p:cNvPicPr>
          <p:nvPr/>
        </p:nvPicPr>
        <p:blipFill>
          <a:blip r:embed="rId6"/>
          <a:stretch>
            <a:fillRect/>
          </a:stretch>
        </p:blipFill>
        <p:spPr>
          <a:xfrm>
            <a:off x="3756826" y="4753232"/>
            <a:ext cx="2816596" cy="499915"/>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extLst>
      <p:ext uri="{BB962C8B-B14F-4D97-AF65-F5344CB8AC3E}">
        <p14:creationId xmlns:p14="http://schemas.microsoft.com/office/powerpoint/2010/main" val="29815364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2235298" y="693204"/>
            <a:ext cx="6703481" cy="418709"/>
          </a:xfrm>
          <a:prstGeom prst="rect">
            <a:avLst/>
          </a:prstGeom>
          <a:noFill/>
        </p:spPr>
        <p:txBody>
          <a:bodyPr wrap="square" lIns="94620" tIns="47310" rIns="94620" bIns="47310" rtlCol="0">
            <a:spAutoFit/>
          </a:bodyPr>
          <a:lstStyle/>
          <a:p>
            <a:pPr marL="0" lvl="1"/>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（四）家庭经济困难学生认定工作难点与痛点问题解析</a:t>
            </a:r>
          </a:p>
        </p:txBody>
      </p:sp>
      <p:sp>
        <p:nvSpPr>
          <p:cNvPr id="2" name="爆炸形 2 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a:t>
            </a:r>
            <a:r>
              <a:rPr lang="zh-CN" altLang="zh-CN" sz="1013">
                <a:solidFill>
                  <a:srgbClr val="FF0000"/>
                </a:solidFill>
                <a:latin typeface="方正小标宋简体" pitchFamily="2" charset="-122"/>
                <a:ea typeface="方正小标宋简体" pitchFamily="2" charset="-122"/>
              </a:rPr>
              <a:t>分析</a:t>
            </a:r>
            <a:r>
              <a:rPr lang="en-US" altLang="zh-CN" sz="1013" dirty="0">
                <a:solidFill>
                  <a:srgbClr val="FF0000"/>
                </a:solidFill>
                <a:latin typeface="方正小标宋简体" pitchFamily="2" charset="-122"/>
                <a:ea typeface="方正小标宋简体" pitchFamily="2" charset="-122"/>
              </a:rPr>
              <a:t>2</a:t>
            </a:r>
            <a:endParaRPr lang="zh-CN" altLang="en-US" sz="1013" dirty="0"/>
          </a:p>
        </p:txBody>
      </p:sp>
      <p:pic>
        <p:nvPicPr>
          <p:cNvPr id="5" name="图片 4"/>
          <p:cNvPicPr>
            <a:picLocks noChangeAspect="1"/>
          </p:cNvPicPr>
          <p:nvPr/>
        </p:nvPicPr>
        <p:blipFill>
          <a:blip r:embed="rId2"/>
          <a:stretch>
            <a:fillRect/>
          </a:stretch>
        </p:blipFill>
        <p:spPr>
          <a:xfrm>
            <a:off x="494968" y="1406344"/>
            <a:ext cx="4752745" cy="2325728"/>
          </a:xfrm>
          <a:prstGeom prst="rect">
            <a:avLst/>
          </a:prstGeom>
        </p:spPr>
      </p:pic>
      <p:sp>
        <p:nvSpPr>
          <p:cNvPr id="6" name="矩形 5"/>
          <p:cNvSpPr/>
          <p:nvPr/>
        </p:nvSpPr>
        <p:spPr>
          <a:xfrm>
            <a:off x="5433191" y="1153745"/>
            <a:ext cx="3505588" cy="36009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zh-CN" altLang="en-US" sz="1200" b="1" dirty="0">
                <a:latin typeface="方正小标宋简体" pitchFamily="2" charset="-122"/>
                <a:ea typeface="方正小标宋简体" pitchFamily="2" charset="-122"/>
                <a:cs typeface="方正小标宋简体" pitchFamily="2" charset="-122"/>
              </a:rPr>
              <a:t>      根据教育部门关于家庭经济困难学生认定工作的相关规定，家庭属于遭遇自然灾害或突发事件导致突发家庭经济困难的也属于资助对象，但须提供相关证明材料。 </a:t>
            </a:r>
            <a:endParaRPr lang="en-US" altLang="zh-CN" sz="1200" b="1" dirty="0">
              <a:latin typeface="方正小标宋简体" pitchFamily="2" charset="-122"/>
              <a:ea typeface="方正小标宋简体" pitchFamily="2" charset="-122"/>
              <a:cs typeface="方正小标宋简体" pitchFamily="2" charset="-122"/>
            </a:endParaRPr>
          </a:p>
          <a:p>
            <a:r>
              <a:rPr lang="zh-CN" altLang="en-US" sz="1200" dirty="0">
                <a:latin typeface="方正小标宋简体" pitchFamily="2" charset="-122"/>
                <a:ea typeface="方正小标宋简体" pitchFamily="2" charset="-122"/>
                <a:cs typeface="方正小标宋简体" pitchFamily="2" charset="-122"/>
              </a:rPr>
              <a:t>  “教育部门</a:t>
            </a:r>
            <a:r>
              <a:rPr lang="en-US" altLang="zh-CN" sz="1200" dirty="0">
                <a:latin typeface="方正小标宋简体" pitchFamily="2" charset="-122"/>
                <a:ea typeface="方正小标宋简体" pitchFamily="2" charset="-122"/>
                <a:cs typeface="方正小标宋简体" pitchFamily="2" charset="-122"/>
              </a:rPr>
              <a:t>3</a:t>
            </a:r>
            <a:r>
              <a:rPr lang="zh-CN" altLang="en-US" sz="1200" dirty="0">
                <a:latin typeface="方正小标宋简体" pitchFamily="2" charset="-122"/>
                <a:ea typeface="方正小标宋简体" pitchFamily="2" charset="-122"/>
                <a:cs typeface="方正小标宋简体" pitchFamily="2" charset="-122"/>
              </a:rPr>
              <a:t>次开展有关问题自查工作，你作为学校校长，怎么就没考虑到自己的问题？”调查人员问道。</a:t>
            </a:r>
          </a:p>
          <a:p>
            <a:r>
              <a:rPr lang="zh-CN" altLang="en-US" sz="1200" dirty="0">
                <a:latin typeface="方正小标宋简体" pitchFamily="2" charset="-122"/>
                <a:ea typeface="方正小标宋简体" pitchFamily="2" charset="-122"/>
                <a:cs typeface="方正小标宋简体" pitchFamily="2" charset="-122"/>
              </a:rPr>
              <a:t>　“我认为我家庭是困难，应该不需要清退这一笔钱，就没有上报我儿子享受过寄宿生补助的情况，也就没有清退。”廖世珍回答道。</a:t>
            </a:r>
          </a:p>
          <a:p>
            <a:r>
              <a:rPr lang="zh-CN" altLang="en-US" sz="1200" dirty="0">
                <a:latin typeface="方正小标宋简体" pitchFamily="2" charset="-122"/>
                <a:ea typeface="方正小标宋简体" pitchFamily="2" charset="-122"/>
                <a:cs typeface="方正小标宋简体" pitchFamily="2" charset="-122"/>
              </a:rPr>
              <a:t>　“你认为你家庭经济困难，那为什么没有向县教育部门提供相关证明材料？”调查人员反问道。</a:t>
            </a:r>
          </a:p>
          <a:p>
            <a:r>
              <a:rPr lang="zh-CN" altLang="en-US" sz="1200" dirty="0">
                <a:latin typeface="方正小标宋简体" pitchFamily="2" charset="-122"/>
                <a:ea typeface="方正小标宋简体" pitchFamily="2" charset="-122"/>
                <a:cs typeface="方正小标宋简体" pitchFamily="2" charset="-122"/>
              </a:rPr>
              <a:t>　　“当时我家要建房子，我丈夫开的农资商店照顾不过来就关门了，我看他没有工作，就让他替孩子申请了这个补助。”廖世珍顿了顿，低下头说：“我知道这只是我主观上认为的家庭困难。”</a:t>
            </a:r>
          </a:p>
          <a:p>
            <a:r>
              <a:rPr lang="zh-CN" altLang="en-US" sz="1200" dirty="0">
                <a:latin typeface="方正小标宋简体" pitchFamily="2" charset="-122"/>
                <a:ea typeface="方正小标宋简体" pitchFamily="2" charset="-122"/>
                <a:cs typeface="方正小标宋简体" pitchFamily="2" charset="-122"/>
              </a:rPr>
              <a:t>　　最终，廖世珍受到政务警告处分，其儿子领取的家庭经济困难寄宿生生活补助也予以收缴。</a:t>
            </a:r>
          </a:p>
        </p:txBody>
      </p:sp>
      <p:sp>
        <p:nvSpPr>
          <p:cNvPr id="14" name="矩形 13"/>
          <p:cNvSpPr/>
          <p:nvPr/>
        </p:nvSpPr>
        <p:spPr>
          <a:xfrm>
            <a:off x="494968" y="3801347"/>
            <a:ext cx="4617359" cy="1015663"/>
          </a:xfrm>
          <a:prstGeom prst="rect">
            <a:avLst/>
          </a:prstGeom>
          <a:solidFill>
            <a:schemeClr val="accent5">
              <a:lumMod val="60000"/>
              <a:lumOff val="40000"/>
            </a:schemeClr>
          </a:solidFill>
        </p:spPr>
        <p:txBody>
          <a:bodyPr wrap="square">
            <a:spAutoFit/>
          </a:bodyPr>
          <a:lstStyle/>
          <a:p>
            <a:r>
              <a:rPr lang="zh-CN" altLang="en-US" sz="1500" b="1" dirty="0">
                <a:latin typeface="方正小标宋简体" pitchFamily="2" charset="-122"/>
                <a:ea typeface="方正小标宋简体" pitchFamily="2" charset="-122"/>
                <a:cs typeface="方正小标宋简体" pitchFamily="2" charset="-122"/>
              </a:rPr>
              <a:t>       这名小学校长一直认为自己家庭属于困难家庭之列，可又拿不出确切的证据来，只是想当然的“认为”。从学生资助工作专业角度考虑，你对这个处理意见有什么看法？</a:t>
            </a:r>
          </a:p>
        </p:txBody>
      </p:sp>
      <p:sp>
        <p:nvSpPr>
          <p:cNvPr id="7" name="矩形 6"/>
          <p:cNvSpPr/>
          <p:nvPr/>
        </p:nvSpPr>
        <p:spPr>
          <a:xfrm>
            <a:off x="2235298" y="4824006"/>
            <a:ext cx="3262432" cy="323165"/>
          </a:xfrm>
          <a:prstGeom prst="rect">
            <a:avLst/>
          </a:prstGeom>
        </p:spPr>
        <p:txBody>
          <a:bodyPr wrap="none">
            <a:spAutoFit/>
          </a:bodyPr>
          <a:lstStyle/>
          <a:p>
            <a:r>
              <a:rPr lang="zh-CN" altLang="en-US" sz="1500" dirty="0">
                <a:latin typeface="方正小标宋简体" charset="-122"/>
                <a:ea typeface="方正小标宋简体" charset="-122"/>
              </a:rPr>
              <a:t>家庭经济困难学生认定工作</a:t>
            </a:r>
            <a:r>
              <a:rPr lang="zh-CN" altLang="en-US" sz="1500" dirty="0">
                <a:solidFill>
                  <a:srgbClr val="FF0000"/>
                </a:solidFill>
                <a:latin typeface="方正小标宋简体" charset="-122"/>
                <a:ea typeface="方正小标宋简体" charset="-122"/>
              </a:rPr>
              <a:t>案例分析</a:t>
            </a:r>
          </a:p>
        </p:txBody>
      </p:sp>
      <p:pic>
        <p:nvPicPr>
          <p:cNvPr id="8" name="图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9"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Tree>
    <p:extLst>
      <p:ext uri="{BB962C8B-B14F-4D97-AF65-F5344CB8AC3E}">
        <p14:creationId xmlns:p14="http://schemas.microsoft.com/office/powerpoint/2010/main" val="241330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2235298" y="693204"/>
            <a:ext cx="6703481" cy="418709"/>
          </a:xfrm>
          <a:prstGeom prst="rect">
            <a:avLst/>
          </a:prstGeom>
          <a:noFill/>
        </p:spPr>
        <p:txBody>
          <a:bodyPr wrap="square" lIns="94620" tIns="47310" rIns="94620" bIns="47310" rtlCol="0">
            <a:spAutoFit/>
          </a:bodyPr>
          <a:lstStyle/>
          <a:p>
            <a:pPr marL="0" lvl="1"/>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（四）家庭经济困难学生认定工作难点与痛点问题解析</a:t>
            </a:r>
          </a:p>
        </p:txBody>
      </p:sp>
      <p:sp>
        <p:nvSpPr>
          <p:cNvPr id="2" name="爆炸形 2 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a:t>
            </a:r>
            <a:r>
              <a:rPr lang="zh-CN" altLang="zh-CN" sz="1013">
                <a:solidFill>
                  <a:srgbClr val="FF0000"/>
                </a:solidFill>
                <a:latin typeface="方正小标宋简体" pitchFamily="2" charset="-122"/>
                <a:ea typeface="方正小标宋简体" pitchFamily="2" charset="-122"/>
              </a:rPr>
              <a:t>分析</a:t>
            </a:r>
            <a:r>
              <a:rPr lang="en-US" altLang="zh-CN" sz="1013" dirty="0">
                <a:solidFill>
                  <a:srgbClr val="FF0000"/>
                </a:solidFill>
                <a:latin typeface="方正小标宋简体" pitchFamily="2" charset="-122"/>
                <a:ea typeface="方正小标宋简体" pitchFamily="2" charset="-122"/>
              </a:rPr>
              <a:t>2</a:t>
            </a:r>
            <a:endParaRPr lang="zh-CN" altLang="en-US" sz="1013" dirty="0"/>
          </a:p>
        </p:txBody>
      </p:sp>
      <p:pic>
        <p:nvPicPr>
          <p:cNvPr id="5" name="图片 4"/>
          <p:cNvPicPr>
            <a:picLocks noChangeAspect="1"/>
          </p:cNvPicPr>
          <p:nvPr/>
        </p:nvPicPr>
        <p:blipFill>
          <a:blip r:embed="rId2"/>
          <a:stretch>
            <a:fillRect/>
          </a:stretch>
        </p:blipFill>
        <p:spPr>
          <a:xfrm>
            <a:off x="494968" y="1406344"/>
            <a:ext cx="4752745" cy="2325728"/>
          </a:xfrm>
          <a:prstGeom prst="rect">
            <a:avLst/>
          </a:prstGeom>
        </p:spPr>
      </p:pic>
      <p:sp>
        <p:nvSpPr>
          <p:cNvPr id="14" name="矩形 13"/>
          <p:cNvSpPr/>
          <p:nvPr/>
        </p:nvSpPr>
        <p:spPr>
          <a:xfrm>
            <a:off x="494968" y="3801347"/>
            <a:ext cx="4617359" cy="1015663"/>
          </a:xfrm>
          <a:prstGeom prst="rect">
            <a:avLst/>
          </a:prstGeom>
          <a:solidFill>
            <a:schemeClr val="accent5">
              <a:lumMod val="60000"/>
              <a:lumOff val="40000"/>
            </a:schemeClr>
          </a:solidFill>
        </p:spPr>
        <p:txBody>
          <a:bodyPr wrap="square">
            <a:spAutoFit/>
          </a:bodyPr>
          <a:lstStyle/>
          <a:p>
            <a:r>
              <a:rPr lang="zh-CN" altLang="en-US" sz="1500" b="1" dirty="0">
                <a:latin typeface="方正小标宋简体" pitchFamily="2" charset="-122"/>
                <a:ea typeface="方正小标宋简体" pitchFamily="2" charset="-122"/>
                <a:cs typeface="方正小标宋简体" pitchFamily="2" charset="-122"/>
              </a:rPr>
              <a:t>       这名小学校长一直认为自己家庭属于困难家庭之列，可又拿不出确切的证据来，只是想当然的“认为”。从学生资助工作专业角度考虑，你对这个处理意见有什么看法？</a:t>
            </a:r>
          </a:p>
        </p:txBody>
      </p:sp>
      <p:sp>
        <p:nvSpPr>
          <p:cNvPr id="7" name="矩形 6"/>
          <p:cNvSpPr/>
          <p:nvPr/>
        </p:nvSpPr>
        <p:spPr>
          <a:xfrm>
            <a:off x="2235298" y="4824006"/>
            <a:ext cx="3262432" cy="323165"/>
          </a:xfrm>
          <a:prstGeom prst="rect">
            <a:avLst/>
          </a:prstGeom>
        </p:spPr>
        <p:txBody>
          <a:bodyPr wrap="none">
            <a:spAutoFit/>
          </a:bodyPr>
          <a:lstStyle/>
          <a:p>
            <a:r>
              <a:rPr lang="zh-CN" altLang="en-US" sz="1500" dirty="0">
                <a:latin typeface="方正小标宋简体" charset="-122"/>
                <a:ea typeface="方正小标宋简体" charset="-122"/>
              </a:rPr>
              <a:t>家庭经济困难学生认定工作</a:t>
            </a:r>
            <a:r>
              <a:rPr lang="zh-CN" altLang="en-US" sz="1500" dirty="0">
                <a:solidFill>
                  <a:srgbClr val="FF0000"/>
                </a:solidFill>
                <a:latin typeface="方正小标宋简体" charset="-122"/>
                <a:ea typeface="方正小标宋简体" charset="-122"/>
              </a:rPr>
              <a:t>案例分析</a:t>
            </a:r>
          </a:p>
        </p:txBody>
      </p:sp>
      <p:pic>
        <p:nvPicPr>
          <p:cNvPr id="8" name="图片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9"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10" name="文本框 9"/>
          <p:cNvSpPr txBox="1"/>
          <p:nvPr/>
        </p:nvSpPr>
        <p:spPr>
          <a:xfrm>
            <a:off x="5247714" y="1406344"/>
            <a:ext cx="3896286" cy="3477875"/>
          </a:xfrm>
          <a:prstGeom prst="rect">
            <a:avLst/>
          </a:prstGeom>
          <a:noFill/>
          <a:ln w="9525">
            <a:noFill/>
          </a:ln>
        </p:spPr>
        <p:txBody>
          <a:bodyPr wrap="square">
            <a:spAutoFit/>
          </a:bodyPr>
          <a:lstStyle/>
          <a:p>
            <a:pPr indent="304800"/>
            <a:r>
              <a:rPr lang="zh-CN" altLang="en-US" sz="2000" dirty="0">
                <a:latin typeface="方正小标宋简体" pitchFamily="2" charset="-122"/>
                <a:ea typeface="方正小标宋简体" pitchFamily="2" charset="-122"/>
                <a:cs typeface="方正小标宋简体" pitchFamily="2" charset="-122"/>
              </a:rPr>
              <a:t>答案：</a:t>
            </a:r>
            <a:r>
              <a:rPr lang="zh-CN" altLang="en-US" sz="2000" dirty="0">
                <a:solidFill>
                  <a:srgbClr val="FF0000"/>
                </a:solidFill>
                <a:latin typeface="方正小标宋简体" pitchFamily="2" charset="-122"/>
                <a:ea typeface="方正小标宋简体" pitchFamily="2" charset="-122"/>
                <a:cs typeface="方正小标宋简体" pitchFamily="2" charset="-122"/>
              </a:rPr>
              <a:t>显然，家庭经济困难学生认定不是拍拍脑袋的“我认为”。</a:t>
            </a:r>
            <a:r>
              <a:rPr lang="en-US" altLang="zh-CN" sz="2000" dirty="0">
                <a:solidFill>
                  <a:srgbClr val="FF0000"/>
                </a:solidFill>
                <a:latin typeface="方正小标宋简体" pitchFamily="2" charset="-122"/>
                <a:ea typeface="方正小标宋简体" pitchFamily="2" charset="-122"/>
                <a:cs typeface="方正小标宋简体" pitchFamily="2" charset="-122"/>
              </a:rPr>
              <a:t>   </a:t>
            </a:r>
          </a:p>
          <a:p>
            <a:pPr indent="304800"/>
            <a:r>
              <a:rPr lang="en-US" altLang="zh-CN" sz="2000" dirty="0">
                <a:solidFill>
                  <a:srgbClr val="FF0000"/>
                </a:solidFill>
                <a:latin typeface="方正小标宋简体" pitchFamily="2" charset="-122"/>
                <a:ea typeface="方正小标宋简体" pitchFamily="2" charset="-122"/>
                <a:cs typeface="方正小标宋简体" pitchFamily="2" charset="-122"/>
              </a:rPr>
              <a:t> </a:t>
            </a:r>
            <a:r>
              <a:rPr lang="zh-CN" altLang="en-US" sz="2000" dirty="0">
                <a:solidFill>
                  <a:srgbClr val="FF0000"/>
                </a:solidFill>
                <a:latin typeface="方正小标宋简体" pitchFamily="2" charset="-122"/>
                <a:ea typeface="方正小标宋简体" pitchFamily="2" charset="-122"/>
                <a:cs typeface="方正小标宋简体" pitchFamily="2" charset="-122"/>
              </a:rPr>
              <a:t>案例分析：</a:t>
            </a:r>
            <a:r>
              <a:rPr lang="zh-CN" altLang="en-US" sz="2000" dirty="0">
                <a:latin typeface="方正小标宋简体" pitchFamily="2" charset="-122"/>
                <a:ea typeface="方正小标宋简体" pitchFamily="2" charset="-122"/>
                <a:cs typeface="方正小标宋简体" pitchFamily="2" charset="-122"/>
              </a:rPr>
              <a:t>首先，学生所在学校没有明确认定标准，没有规范的认定程序</a:t>
            </a:r>
            <a:r>
              <a:rPr lang="en-US" altLang="zh-CN" sz="2000" dirty="0">
                <a:latin typeface="方正小标宋简体" pitchFamily="2" charset="-122"/>
                <a:ea typeface="方正小标宋简体" pitchFamily="2" charset="-122"/>
                <a:cs typeface="方正小标宋简体" pitchFamily="2" charset="-122"/>
              </a:rPr>
              <a:t>---</a:t>
            </a:r>
            <a:r>
              <a:rPr lang="zh-CN" altLang="en-US" sz="2000" dirty="0">
                <a:latin typeface="方正小标宋简体" pitchFamily="2" charset="-122"/>
                <a:ea typeface="方正小标宋简体" pitchFamily="2" charset="-122"/>
                <a:cs typeface="方正小标宋简体" pitchFamily="2" charset="-122"/>
              </a:rPr>
              <a:t>交证明材料。本是学生所在学校认定工作中出现的问题，是人情资助，是学生所在学校认定工作把关不严，最应该的是处理学生所在学校的相关人员，却成了处罚受助学生家长。</a:t>
            </a:r>
          </a:p>
        </p:txBody>
      </p:sp>
    </p:spTree>
    <p:extLst>
      <p:ext uri="{BB962C8B-B14F-4D97-AF65-F5344CB8AC3E}">
        <p14:creationId xmlns:p14="http://schemas.microsoft.com/office/powerpoint/2010/main" val="302408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14402" y="1059506"/>
            <a:ext cx="7897541" cy="1567096"/>
          </a:xfrm>
          <a:prstGeom prst="rect">
            <a:avLst/>
          </a:prstGeom>
        </p:spPr>
        <p:txBody>
          <a:bodyPr wrap="square">
            <a:spAutoFit/>
          </a:bodyPr>
          <a:lstStyle/>
          <a:p>
            <a:pPr>
              <a:lnSpc>
                <a:spcPts val="2250"/>
              </a:lnSpc>
            </a:pPr>
            <a:r>
              <a:rPr lang="zh-CN" altLang="en-US" sz="1500" dirty="0">
                <a:latin typeface="方正小标宋简体" pitchFamily="2" charset="-122"/>
                <a:ea typeface="方正小标宋简体" pitchFamily="2" charset="-122"/>
              </a:rPr>
              <a:t>          吉安县人民政府网站上</a:t>
            </a:r>
            <a:r>
              <a:rPr lang="en-US" altLang="zh-CN" sz="1500" dirty="0">
                <a:latin typeface="方正小标宋简体" pitchFamily="2" charset="-122"/>
                <a:ea typeface="方正小标宋简体" pitchFamily="2" charset="-122"/>
              </a:rPr>
              <a:t>《</a:t>
            </a:r>
            <a:r>
              <a:rPr lang="zh-CN" altLang="en-US" sz="1500" dirty="0">
                <a:latin typeface="方正小标宋简体" pitchFamily="2" charset="-122"/>
                <a:ea typeface="方正小标宋简体" pitchFamily="2" charset="-122"/>
              </a:rPr>
              <a:t>关于做好</a:t>
            </a:r>
            <a:r>
              <a:rPr lang="en-US" altLang="zh-CN" sz="1500" dirty="0">
                <a:latin typeface="方正小标宋简体" pitchFamily="2" charset="-122"/>
                <a:ea typeface="方正小标宋简体" pitchFamily="2" charset="-122"/>
              </a:rPr>
              <a:t>2022</a:t>
            </a:r>
            <a:r>
              <a:rPr lang="zh-CN" altLang="en-US" sz="1500" dirty="0">
                <a:latin typeface="方正小标宋简体" pitchFamily="2" charset="-122"/>
                <a:ea typeface="方正小标宋简体" pitchFamily="2" charset="-122"/>
              </a:rPr>
              <a:t>年春季学期家庭经济困难 学生资助金申报工作的通知</a:t>
            </a:r>
            <a:r>
              <a:rPr lang="en-US" altLang="zh-CN" sz="1500" dirty="0">
                <a:latin typeface="方正小标宋简体" pitchFamily="2" charset="-122"/>
                <a:ea typeface="方正小标宋简体" pitchFamily="2" charset="-122"/>
              </a:rPr>
              <a:t>》</a:t>
            </a:r>
            <a:r>
              <a:rPr lang="zh-CN" altLang="en-US" sz="1500" dirty="0">
                <a:latin typeface="方正小标宋简体" pitchFamily="2" charset="-122"/>
                <a:ea typeface="方正小标宋简体" pitchFamily="2" charset="-122"/>
              </a:rPr>
              <a:t>中明确规定：财政供养人员子女不享受资助政策。霍山县人民政府网站上</a:t>
            </a:r>
            <a:r>
              <a:rPr lang="en-US" altLang="zh-CN" sz="1500" dirty="0">
                <a:latin typeface="方正小标宋简体" pitchFamily="2" charset="-122"/>
                <a:ea typeface="方正小标宋简体" pitchFamily="2" charset="-122"/>
              </a:rPr>
              <a:t>2022</a:t>
            </a:r>
            <a:r>
              <a:rPr lang="zh-CN" altLang="en-US" sz="1500" dirty="0">
                <a:latin typeface="方正小标宋简体" pitchFamily="2" charset="-122"/>
                <a:ea typeface="方正小标宋简体" pitchFamily="2" charset="-122"/>
              </a:rPr>
              <a:t>年</a:t>
            </a:r>
            <a:r>
              <a:rPr lang="en-US" altLang="zh-CN" sz="1500" dirty="0">
                <a:latin typeface="方正小标宋简体" pitchFamily="2" charset="-122"/>
                <a:ea typeface="方正小标宋简体" pitchFamily="2" charset="-122"/>
              </a:rPr>
              <a:t>7</a:t>
            </a:r>
            <a:r>
              <a:rPr lang="zh-CN" altLang="en-US" sz="1500" dirty="0">
                <a:latin typeface="方正小标宋简体" pitchFamily="2" charset="-122"/>
                <a:ea typeface="方正小标宋简体" pitchFamily="2" charset="-122"/>
              </a:rPr>
              <a:t>月</a:t>
            </a:r>
            <a:r>
              <a:rPr lang="en-US" altLang="zh-CN" sz="1500" dirty="0">
                <a:latin typeface="方正小标宋简体" pitchFamily="2" charset="-122"/>
                <a:ea typeface="方正小标宋简体" pitchFamily="2" charset="-122"/>
              </a:rPr>
              <a:t>18</a:t>
            </a:r>
            <a:r>
              <a:rPr lang="zh-CN" altLang="en-US" sz="1500" dirty="0">
                <a:latin typeface="方正小标宋简体" pitchFamily="2" charset="-122"/>
                <a:ea typeface="方正小标宋简体" pitchFamily="2" charset="-122"/>
              </a:rPr>
              <a:t>日发布的</a:t>
            </a:r>
            <a:r>
              <a:rPr lang="en-US" altLang="zh-CN" sz="1500" dirty="0">
                <a:latin typeface="方正小标宋简体" pitchFamily="2" charset="-122"/>
                <a:ea typeface="方正小标宋简体" pitchFamily="2" charset="-122"/>
              </a:rPr>
              <a:t>《</a:t>
            </a:r>
            <a:r>
              <a:rPr lang="zh-CN" altLang="en-US" sz="1500" dirty="0">
                <a:latin typeface="方正小标宋简体" pitchFamily="2" charset="-122"/>
                <a:ea typeface="方正小标宋简体" pitchFamily="2" charset="-122"/>
              </a:rPr>
              <a:t>学生资助资金管理暂行办法</a:t>
            </a:r>
            <a:r>
              <a:rPr lang="en-US" altLang="zh-CN" sz="1500" dirty="0">
                <a:latin typeface="方正小标宋简体" pitchFamily="2" charset="-122"/>
                <a:ea typeface="方正小标宋简体" pitchFamily="2" charset="-122"/>
              </a:rPr>
              <a:t>》</a:t>
            </a:r>
            <a:r>
              <a:rPr lang="zh-CN" altLang="en-US" sz="1500" dirty="0">
                <a:latin typeface="方正小标宋简体" pitchFamily="2" charset="-122"/>
                <a:ea typeface="方正小标宋简体" pitchFamily="2" charset="-122"/>
              </a:rPr>
              <a:t>财政供养人员子女，不属于资助对象。或者资助对象直接为：家庭主要成员（父或母）无财政供养人员且家庭经济困难的学生。</a:t>
            </a:r>
          </a:p>
          <a:p>
            <a:pPr>
              <a:lnSpc>
                <a:spcPts val="2250"/>
              </a:lnSpc>
            </a:pPr>
            <a:r>
              <a:rPr lang="zh-CN" altLang="en-US" sz="1500" dirty="0">
                <a:latin typeface="方正小标宋简体" pitchFamily="2" charset="-122"/>
                <a:ea typeface="方正小标宋简体" pitchFamily="2" charset="-122"/>
              </a:rPr>
              <a:t>     对以上两个县的做法，是否正确吗？为什么？</a:t>
            </a:r>
          </a:p>
        </p:txBody>
      </p:sp>
      <p:sp>
        <p:nvSpPr>
          <p:cNvPr id="2" name="爆炸形 2 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a:t>
            </a:r>
            <a:r>
              <a:rPr lang="zh-CN" altLang="zh-CN" sz="1013">
                <a:solidFill>
                  <a:srgbClr val="FF0000"/>
                </a:solidFill>
                <a:latin typeface="方正小标宋简体" pitchFamily="2" charset="-122"/>
                <a:ea typeface="方正小标宋简体" pitchFamily="2" charset="-122"/>
              </a:rPr>
              <a:t>分析</a:t>
            </a:r>
            <a:r>
              <a:rPr lang="en-US" altLang="zh-CN" sz="1013" dirty="0">
                <a:solidFill>
                  <a:srgbClr val="FF0000"/>
                </a:solidFill>
                <a:latin typeface="方正小标宋简体" pitchFamily="2" charset="-122"/>
                <a:ea typeface="方正小标宋简体" pitchFamily="2" charset="-122"/>
              </a:rPr>
              <a:t>3</a:t>
            </a:r>
            <a:endParaRPr lang="zh-CN" altLang="en-US" sz="1013" dirty="0"/>
          </a:p>
        </p:txBody>
      </p:sp>
      <p:pic>
        <p:nvPicPr>
          <p:cNvPr id="5" name="图片 4"/>
          <p:cNvPicPr>
            <a:picLocks noChangeAspect="1"/>
          </p:cNvPicPr>
          <p:nvPr/>
        </p:nvPicPr>
        <p:blipFill>
          <a:blip r:embed="rId2"/>
          <a:stretch>
            <a:fillRect/>
          </a:stretch>
        </p:blipFill>
        <p:spPr>
          <a:xfrm>
            <a:off x="6957753" y="2648862"/>
            <a:ext cx="2073375" cy="1314868"/>
          </a:xfrm>
          <a:prstGeom prst="rect">
            <a:avLst/>
          </a:prstGeom>
        </p:spPr>
      </p:pic>
      <p:pic>
        <p:nvPicPr>
          <p:cNvPr id="6" name="图片 5"/>
          <p:cNvPicPr>
            <a:picLocks noChangeAspect="1"/>
          </p:cNvPicPr>
          <p:nvPr/>
        </p:nvPicPr>
        <p:blipFill>
          <a:blip r:embed="rId3"/>
          <a:stretch>
            <a:fillRect/>
          </a:stretch>
        </p:blipFill>
        <p:spPr>
          <a:xfrm>
            <a:off x="4737759" y="2628239"/>
            <a:ext cx="2144188" cy="1326522"/>
          </a:xfrm>
          <a:prstGeom prst="rect">
            <a:avLst/>
          </a:prstGeom>
        </p:spPr>
      </p:pic>
      <p:pic>
        <p:nvPicPr>
          <p:cNvPr id="9" name="图片 8"/>
          <p:cNvPicPr>
            <a:picLocks noChangeAspect="1"/>
          </p:cNvPicPr>
          <p:nvPr/>
        </p:nvPicPr>
        <p:blipFill>
          <a:blip r:embed="rId4"/>
          <a:stretch>
            <a:fillRect/>
          </a:stretch>
        </p:blipFill>
        <p:spPr>
          <a:xfrm>
            <a:off x="347862" y="2533004"/>
            <a:ext cx="2240740" cy="1432534"/>
          </a:xfrm>
          <a:prstGeom prst="rect">
            <a:avLst/>
          </a:prstGeom>
        </p:spPr>
      </p:pic>
      <p:pic>
        <p:nvPicPr>
          <p:cNvPr id="10" name="图片 9"/>
          <p:cNvPicPr>
            <a:picLocks noChangeAspect="1"/>
          </p:cNvPicPr>
          <p:nvPr/>
        </p:nvPicPr>
        <p:blipFill>
          <a:blip r:embed="rId5"/>
          <a:stretch>
            <a:fillRect/>
          </a:stretch>
        </p:blipFill>
        <p:spPr>
          <a:xfrm>
            <a:off x="2617301" y="2576264"/>
            <a:ext cx="2091758" cy="1430474"/>
          </a:xfrm>
          <a:prstGeom prst="rect">
            <a:avLst/>
          </a:prstGeom>
        </p:spPr>
      </p:pic>
      <p:sp>
        <p:nvSpPr>
          <p:cNvPr id="11" name="文本框 9"/>
          <p:cNvSpPr txBox="1"/>
          <p:nvPr/>
        </p:nvSpPr>
        <p:spPr>
          <a:xfrm>
            <a:off x="2235298" y="693204"/>
            <a:ext cx="6703481" cy="418709"/>
          </a:xfrm>
          <a:prstGeom prst="rect">
            <a:avLst/>
          </a:prstGeom>
          <a:noFill/>
        </p:spPr>
        <p:txBody>
          <a:bodyPr wrap="square" lIns="94620" tIns="47310" rIns="94620" bIns="47310" rtlCol="0">
            <a:spAutoFit/>
          </a:bodyPr>
          <a:lstStyle/>
          <a:p>
            <a:pPr marL="0" lvl="1"/>
            <a:r>
              <a:rPr lang="zh-CN" altLang="en-US" sz="2100" kern="100" dirty="0">
                <a:latin typeface="方正粗黑简体" panose="02010601030101010101" pitchFamily="2" charset="-122"/>
                <a:ea typeface="方正粗黑简体" panose="02010601030101010101" pitchFamily="2" charset="-122"/>
                <a:cs typeface="Times New Roman" panose="02020603050405020304" pitchFamily="18" charset="0"/>
              </a:rPr>
              <a:t>（四）家庭经济困难学生认定工作难点与痛点问题解析</a:t>
            </a:r>
          </a:p>
        </p:txBody>
      </p:sp>
      <p:sp>
        <p:nvSpPr>
          <p:cNvPr id="12" name="爆炸形 2 1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案例分析</a:t>
            </a:r>
            <a:r>
              <a:rPr lang="en-US" altLang="zh-CN" sz="1013" dirty="0">
                <a:solidFill>
                  <a:srgbClr val="FF0000"/>
                </a:solidFill>
                <a:latin typeface="方正小标宋简体" pitchFamily="2" charset="-122"/>
                <a:ea typeface="方正小标宋简体" pitchFamily="2" charset="-122"/>
              </a:rPr>
              <a:t>3</a:t>
            </a:r>
            <a:endParaRPr lang="zh-CN" altLang="en-US" sz="1013" dirty="0"/>
          </a:p>
        </p:txBody>
      </p:sp>
      <p:pic>
        <p:nvPicPr>
          <p:cNvPr id="14" name="图片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15" name="文本框 2"/>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
        <p:nvSpPr>
          <p:cNvPr id="16" name="矩形 15"/>
          <p:cNvSpPr/>
          <p:nvPr/>
        </p:nvSpPr>
        <p:spPr>
          <a:xfrm>
            <a:off x="56229" y="3880196"/>
            <a:ext cx="9087772" cy="1272143"/>
          </a:xfrm>
          <a:prstGeom prst="rect">
            <a:avLst/>
          </a:prstGeom>
        </p:spPr>
        <p:txBody>
          <a:bodyPr wrap="square">
            <a:spAutoFit/>
          </a:bodyPr>
          <a:lstStyle/>
          <a:p>
            <a:pPr>
              <a:lnSpc>
                <a:spcPts val="2250"/>
              </a:lnSpc>
            </a:pPr>
            <a:r>
              <a:rPr lang="zh-CN" altLang="en-US" sz="1400" dirty="0">
                <a:latin typeface="方正小标宋简体" pitchFamily="2" charset="-122"/>
                <a:ea typeface="方正小标宋简体" pitchFamily="2" charset="-122"/>
              </a:rPr>
              <a:t>       </a:t>
            </a:r>
            <a:r>
              <a:rPr lang="zh-CN" altLang="en-US" sz="1400" dirty="0">
                <a:solidFill>
                  <a:srgbClr val="FF0000"/>
                </a:solidFill>
                <a:latin typeface="方正小标宋简体" pitchFamily="2" charset="-122"/>
                <a:ea typeface="方正小标宋简体" pitchFamily="2" charset="-122"/>
              </a:rPr>
              <a:t> 答案：做法不正确。</a:t>
            </a:r>
            <a:r>
              <a:rPr lang="en-US" altLang="zh-CN" sz="1400" dirty="0">
                <a:solidFill>
                  <a:schemeClr val="bg2">
                    <a:lumMod val="25000"/>
                  </a:schemeClr>
                </a:solidFill>
                <a:latin typeface="方正小标宋简体" pitchFamily="2" charset="-122"/>
                <a:ea typeface="方正小标宋简体" pitchFamily="2" charset="-122"/>
              </a:rPr>
              <a:t>2020</a:t>
            </a:r>
            <a:r>
              <a:rPr lang="zh-CN" altLang="en-US" sz="1400" dirty="0">
                <a:solidFill>
                  <a:schemeClr val="bg2">
                    <a:lumMod val="25000"/>
                  </a:schemeClr>
                </a:solidFill>
                <a:latin typeface="方正小标宋简体" pitchFamily="2" charset="-122"/>
                <a:ea typeface="方正小标宋简体" pitchFamily="2" charset="-122"/>
              </a:rPr>
              <a:t>年</a:t>
            </a:r>
            <a:r>
              <a:rPr lang="en-US" altLang="zh-CN" sz="1400" dirty="0">
                <a:solidFill>
                  <a:schemeClr val="bg2">
                    <a:lumMod val="25000"/>
                  </a:schemeClr>
                </a:solidFill>
                <a:latin typeface="方正小标宋简体" pitchFamily="2" charset="-122"/>
                <a:ea typeface="方正小标宋简体" pitchFamily="2" charset="-122"/>
              </a:rPr>
              <a:t>3</a:t>
            </a:r>
            <a:r>
              <a:rPr lang="zh-CN" altLang="en-US" sz="1400" dirty="0">
                <a:solidFill>
                  <a:schemeClr val="bg2">
                    <a:lumMod val="25000"/>
                  </a:schemeClr>
                </a:solidFill>
                <a:latin typeface="方正小标宋简体" pitchFamily="2" charset="-122"/>
                <a:ea typeface="方正小标宋简体" pitchFamily="2" charset="-122"/>
              </a:rPr>
              <a:t>月淄博市委对山东省淄博五中进行十二届市委第十轮巡察，发现享受高中国家助学金中有一名学生是淄博体校的教师子女，经纪委监委同志家访核查，符合资助条件。</a:t>
            </a:r>
            <a:r>
              <a:rPr lang="en-US" altLang="zh-CN" sz="1400" dirty="0">
                <a:solidFill>
                  <a:schemeClr val="bg2">
                    <a:lumMod val="25000"/>
                  </a:schemeClr>
                </a:solidFill>
                <a:latin typeface="方正小标宋简体" pitchFamily="2" charset="-122"/>
                <a:ea typeface="方正小标宋简体" pitchFamily="2" charset="-122"/>
              </a:rPr>
              <a:t>2021</a:t>
            </a:r>
            <a:r>
              <a:rPr lang="zh-CN" altLang="en-US" sz="1400" dirty="0">
                <a:solidFill>
                  <a:schemeClr val="bg2">
                    <a:lumMod val="25000"/>
                  </a:schemeClr>
                </a:solidFill>
                <a:latin typeface="方正小标宋简体" pitchFamily="2" charset="-122"/>
                <a:ea typeface="方正小标宋简体" pitchFamily="2" charset="-122"/>
              </a:rPr>
              <a:t>年</a:t>
            </a:r>
            <a:r>
              <a:rPr lang="en-US" altLang="zh-CN" sz="1400" dirty="0">
                <a:solidFill>
                  <a:schemeClr val="bg2">
                    <a:lumMod val="25000"/>
                  </a:schemeClr>
                </a:solidFill>
                <a:latin typeface="方正小标宋简体" pitchFamily="2" charset="-122"/>
                <a:ea typeface="方正小标宋简体" pitchFamily="2" charset="-122"/>
              </a:rPr>
              <a:t>9</a:t>
            </a:r>
            <a:r>
              <a:rPr lang="zh-CN" altLang="en-US" sz="1400" dirty="0">
                <a:solidFill>
                  <a:schemeClr val="bg2">
                    <a:lumMod val="25000"/>
                  </a:schemeClr>
                </a:solidFill>
                <a:latin typeface="方正小标宋简体" pitchFamily="2" charset="-122"/>
                <a:ea typeface="方正小标宋简体" pitchFamily="2" charset="-122"/>
              </a:rPr>
              <a:t>月份，国家审计署对桓台县的困难群众救助补助资金专项审计，通过大数据平台，比对出</a:t>
            </a:r>
            <a:r>
              <a:rPr lang="en-US" altLang="zh-CN" sz="1400" dirty="0">
                <a:solidFill>
                  <a:schemeClr val="bg2">
                    <a:lumMod val="25000"/>
                  </a:schemeClr>
                </a:solidFill>
                <a:latin typeface="方正小标宋简体" pitchFamily="2" charset="-122"/>
                <a:ea typeface="方正小标宋简体" pitchFamily="2" charset="-122"/>
              </a:rPr>
              <a:t>57</a:t>
            </a:r>
            <a:r>
              <a:rPr lang="zh-CN" altLang="en-US" sz="1400" dirty="0">
                <a:solidFill>
                  <a:schemeClr val="bg2">
                    <a:lumMod val="25000"/>
                  </a:schemeClr>
                </a:solidFill>
                <a:latin typeface="方正小标宋简体" pitchFamily="2" charset="-122"/>
                <a:ea typeface="方正小标宋简体" pitchFamily="2" charset="-122"/>
              </a:rPr>
              <a:t>名公职人员子女享受资助政策，要求核查。经核查，国家审计署认为这</a:t>
            </a:r>
            <a:r>
              <a:rPr lang="en-US" altLang="zh-CN" sz="1400" dirty="0">
                <a:solidFill>
                  <a:schemeClr val="bg2">
                    <a:lumMod val="25000"/>
                  </a:schemeClr>
                </a:solidFill>
                <a:latin typeface="方正小标宋简体" pitchFamily="2" charset="-122"/>
                <a:ea typeface="方正小标宋简体" pitchFamily="2" charset="-122"/>
              </a:rPr>
              <a:t>57</a:t>
            </a:r>
            <a:r>
              <a:rPr lang="zh-CN" altLang="en-US" sz="1400" dirty="0">
                <a:solidFill>
                  <a:schemeClr val="bg2">
                    <a:lumMod val="25000"/>
                  </a:schemeClr>
                </a:solidFill>
                <a:latin typeface="方正小标宋简体" pitchFamily="2" charset="-122"/>
                <a:ea typeface="方正小标宋简体" pitchFamily="2" charset="-122"/>
              </a:rPr>
              <a:t>名公职人员子女全部符合资助条件。</a:t>
            </a:r>
            <a:endParaRPr lang="en-US" altLang="zh-CN" sz="1400" dirty="0">
              <a:solidFill>
                <a:schemeClr val="bg2">
                  <a:lumMod val="25000"/>
                </a:schemeClr>
              </a:solidFill>
              <a:latin typeface="方正小标宋简体" pitchFamily="2" charset="-122"/>
              <a:ea typeface="方正小标宋简体" pitchFamily="2" charset="-122"/>
            </a:endParaRPr>
          </a:p>
        </p:txBody>
      </p:sp>
    </p:spTree>
    <p:extLst>
      <p:ext uri="{BB962C8B-B14F-4D97-AF65-F5344CB8AC3E}">
        <p14:creationId xmlns:p14="http://schemas.microsoft.com/office/powerpoint/2010/main" val="109786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114" y="1244869"/>
            <a:ext cx="9087771" cy="3898631"/>
          </a:xfrm>
          <a:prstGeom prst="rect">
            <a:avLst/>
          </a:prstGeom>
        </p:spPr>
        <p:txBody>
          <a:bodyPr wrap="square">
            <a:spAutoFit/>
          </a:bodyPr>
          <a:lstStyle/>
          <a:p>
            <a:pPr indent="304800" algn="just">
              <a:lnSpc>
                <a:spcPts val="2250"/>
              </a:lnSpc>
            </a:pPr>
            <a:r>
              <a:rPr lang="zh-CN" altLang="en-US" sz="1500" kern="100" dirty="0">
                <a:latin typeface="华文中宋" pitchFamily="2" charset="-122"/>
                <a:ea typeface="华文中宋" pitchFamily="2" charset="-122"/>
                <a:cs typeface="Times New Roman" pitchFamily="18" charset="0"/>
              </a:rPr>
              <a:t>一是家庭经济困难学生认定工作没有统一的认定标准尺度去衡量认定结果，基本延续学校“各自为政”的状态。</a:t>
            </a:r>
          </a:p>
          <a:p>
            <a:pPr indent="304800" algn="just">
              <a:lnSpc>
                <a:spcPts val="2250"/>
              </a:lnSpc>
            </a:pPr>
            <a:r>
              <a:rPr lang="zh-CN" altLang="en-US" sz="1500" kern="100" dirty="0">
                <a:latin typeface="华文中宋" pitchFamily="2" charset="-122"/>
                <a:ea typeface="华文中宋" pitchFamily="2" charset="-122"/>
                <a:cs typeface="Times New Roman" pitchFamily="18" charset="0"/>
              </a:rPr>
              <a:t>二是不同地区经济社会发展状况及物价水平存在差异，同一区地不同地理位置的学校之间学生家庭经济状况也存在差异，没有统一的认定标准，大大增加了困难认定精准度。</a:t>
            </a:r>
          </a:p>
          <a:p>
            <a:pPr indent="304800" algn="just">
              <a:lnSpc>
                <a:spcPts val="2250"/>
              </a:lnSpc>
            </a:pPr>
            <a:r>
              <a:rPr lang="zh-CN" altLang="en-US" sz="1500" kern="100" dirty="0">
                <a:solidFill>
                  <a:srgbClr val="FF0000"/>
                </a:solidFill>
                <a:latin typeface="华文中宋" pitchFamily="2" charset="-122"/>
                <a:ea typeface="华文中宋" pitchFamily="2" charset="-122"/>
                <a:cs typeface="Times New Roman" pitchFamily="18" charset="0"/>
              </a:rPr>
              <a:t>三是学校无法获取学生家庭经济收入情况的真实数据。</a:t>
            </a:r>
          </a:p>
          <a:p>
            <a:pPr indent="304800" algn="just">
              <a:lnSpc>
                <a:spcPts val="2250"/>
              </a:lnSpc>
            </a:pPr>
            <a:r>
              <a:rPr lang="zh-CN" altLang="en-US" sz="1500" kern="100" dirty="0">
                <a:solidFill>
                  <a:srgbClr val="FF0000"/>
                </a:solidFill>
                <a:latin typeface="华文中宋" pitchFamily="2" charset="-122"/>
                <a:ea typeface="华文中宋" pitchFamily="2" charset="-122"/>
                <a:cs typeface="Times New Roman" pitchFamily="18" charset="0"/>
              </a:rPr>
              <a:t>四是对于家中无大病、突发事件等特殊情况的，没有认定标准，有的学生家长紧衣缩食供学生上学，也不清楚自己在不在申请家庭困难学生认定范围之列，达不到“应助尽助”“精准资助”的工作要求。 </a:t>
            </a:r>
          </a:p>
          <a:p>
            <a:pPr indent="304800" algn="just">
              <a:lnSpc>
                <a:spcPts val="2250"/>
              </a:lnSpc>
            </a:pPr>
            <a:r>
              <a:rPr lang="zh-CN" altLang="en-US" sz="1500" kern="100" dirty="0">
                <a:solidFill>
                  <a:srgbClr val="FF0000"/>
                </a:solidFill>
                <a:latin typeface="华文中宋" pitchFamily="2" charset="-122"/>
                <a:ea typeface="华文中宋" pitchFamily="2" charset="-122"/>
                <a:cs typeface="Times New Roman" pitchFamily="18" charset="0"/>
              </a:rPr>
              <a:t>五是家庭经济困难学生班级评议、年级认定及学校审核的认定过程无法监控，特别是班级评议时容易形成班主任 “一言堂”现象，无法客观认定家庭经济困难学生。</a:t>
            </a:r>
          </a:p>
          <a:p>
            <a:pPr indent="304800" algn="just">
              <a:lnSpc>
                <a:spcPts val="2250"/>
              </a:lnSpc>
            </a:pPr>
            <a:r>
              <a:rPr lang="zh-CN" altLang="en-US" sz="1500" kern="100" dirty="0">
                <a:latin typeface="华文中宋" pitchFamily="2" charset="-122"/>
                <a:ea typeface="华文中宋" pitchFamily="2" charset="-122"/>
                <a:cs typeface="Times New Roman" pitchFamily="18" charset="0"/>
              </a:rPr>
              <a:t>六是是</a:t>
            </a:r>
            <a:r>
              <a:rPr lang="en-US" altLang="zh-CN" sz="1500" kern="100" dirty="0">
                <a:latin typeface="华文中宋" pitchFamily="2" charset="-122"/>
                <a:ea typeface="华文中宋" pitchFamily="2" charset="-122"/>
                <a:cs typeface="Times New Roman" pitchFamily="18" charset="0"/>
              </a:rPr>
              <a:t>2019</a:t>
            </a:r>
            <a:r>
              <a:rPr lang="zh-CN" altLang="en-US" sz="1500" kern="100" dirty="0">
                <a:latin typeface="华文中宋" pitchFamily="2" charset="-122"/>
                <a:ea typeface="华文中宋" pitchFamily="2" charset="-122"/>
                <a:cs typeface="Times New Roman" pitchFamily="18" charset="0"/>
              </a:rPr>
              <a:t>年，山东省教育厅等</a:t>
            </a:r>
            <a:r>
              <a:rPr lang="en-US" altLang="zh-CN" sz="1500" kern="100" dirty="0">
                <a:latin typeface="华文中宋" pitchFamily="2" charset="-122"/>
                <a:ea typeface="华文中宋" pitchFamily="2" charset="-122"/>
                <a:cs typeface="Times New Roman" pitchFamily="18" charset="0"/>
              </a:rPr>
              <a:t>7</a:t>
            </a:r>
            <a:r>
              <a:rPr lang="zh-CN" altLang="en-US" sz="1500" kern="100" dirty="0">
                <a:latin typeface="华文中宋" pitchFamily="2" charset="-122"/>
                <a:ea typeface="华文中宋" pitchFamily="2" charset="-122"/>
                <a:cs typeface="Times New Roman" pitchFamily="18" charset="0"/>
              </a:rPr>
              <a:t>部门 关于印发 </a:t>
            </a:r>
            <a:r>
              <a:rPr lang="en-US" altLang="zh-CN" sz="1500" kern="100" dirty="0">
                <a:latin typeface="华文中宋" pitchFamily="2" charset="-122"/>
                <a:ea typeface="华文中宋" pitchFamily="2" charset="-122"/>
                <a:cs typeface="Times New Roman" pitchFamily="18" charset="0"/>
              </a:rPr>
              <a:t>&lt;</a:t>
            </a:r>
            <a:r>
              <a:rPr lang="zh-CN" altLang="en-US" sz="1500" kern="100" dirty="0">
                <a:latin typeface="华文中宋" pitchFamily="2" charset="-122"/>
                <a:ea typeface="华文中宋" pitchFamily="2" charset="-122"/>
                <a:cs typeface="Times New Roman" pitchFamily="18" charset="0"/>
              </a:rPr>
              <a:t>山东省家庭经济困难学生认定办法</a:t>
            </a:r>
            <a:r>
              <a:rPr lang="en-US" altLang="zh-CN" sz="1500" kern="100" dirty="0">
                <a:latin typeface="华文中宋" pitchFamily="2" charset="-122"/>
                <a:ea typeface="华文中宋" pitchFamily="2" charset="-122"/>
                <a:cs typeface="Times New Roman" pitchFamily="18" charset="0"/>
              </a:rPr>
              <a:t>&gt;</a:t>
            </a:r>
            <a:r>
              <a:rPr lang="zh-CN" altLang="en-US" sz="1500" kern="100" dirty="0">
                <a:latin typeface="华文中宋" pitchFamily="2" charset="-122"/>
                <a:ea typeface="华文中宋" pitchFamily="2" charset="-122"/>
                <a:cs typeface="Times New Roman" pitchFamily="18" charset="0"/>
              </a:rPr>
              <a:t>的通知</a:t>
            </a:r>
            <a:r>
              <a:rPr lang="en-US" altLang="zh-CN" sz="1500" kern="100" dirty="0">
                <a:latin typeface="华文中宋" pitchFamily="2" charset="-122"/>
                <a:ea typeface="华文中宋" pitchFamily="2" charset="-122"/>
                <a:cs typeface="Times New Roman" pitchFamily="18" charset="0"/>
              </a:rPr>
              <a:t>》</a:t>
            </a:r>
            <a:r>
              <a:rPr lang="zh-CN" altLang="en-US" sz="1500" kern="100" dirty="0">
                <a:latin typeface="华文中宋" pitchFamily="2" charset="-122"/>
                <a:ea typeface="华文中宋" pitchFamily="2" charset="-122"/>
                <a:cs typeface="Times New Roman" pitchFamily="18" charset="0"/>
              </a:rPr>
              <a:t>（鲁教财发</a:t>
            </a:r>
            <a:r>
              <a:rPr lang="en-US" altLang="zh-CN" sz="1500" kern="100" dirty="0">
                <a:latin typeface="华文中宋" pitchFamily="2" charset="-122"/>
                <a:ea typeface="华文中宋" pitchFamily="2" charset="-122"/>
                <a:cs typeface="Times New Roman" pitchFamily="18" charset="0"/>
              </a:rPr>
              <a:t>〔2019〕1</a:t>
            </a:r>
            <a:r>
              <a:rPr lang="zh-CN" altLang="en-US" sz="1500" kern="100" dirty="0">
                <a:latin typeface="华文中宋" pitchFamily="2" charset="-122"/>
                <a:ea typeface="华文中宋" pitchFamily="2" charset="-122"/>
                <a:cs typeface="Times New Roman" pitchFamily="18" charset="0"/>
              </a:rPr>
              <a:t>号）文件，特别提出：家庭经济困难学生认定工作既要建立科学的量化指标体系，进行定量评价，也要通过定性分析修正量化结果等要求，精准认定家庭经济困难学生。而量化家庭经济困难学生认定指标体系后，量化分值计算、收集、数据汇总、数据分析，工作量大且耗费时间。</a:t>
            </a:r>
          </a:p>
        </p:txBody>
      </p:sp>
      <p:sp>
        <p:nvSpPr>
          <p:cNvPr id="5" name="文本框 9"/>
          <p:cNvSpPr txBox="1"/>
          <p:nvPr/>
        </p:nvSpPr>
        <p:spPr>
          <a:xfrm>
            <a:off x="1614599" y="784844"/>
            <a:ext cx="7101562" cy="372543"/>
          </a:xfrm>
          <a:prstGeom prst="rect">
            <a:avLst/>
          </a:prstGeom>
          <a:solidFill>
            <a:schemeClr val="accent6">
              <a:lumMod val="75000"/>
            </a:schemeClr>
          </a:solidFill>
        </p:spPr>
        <p:txBody>
          <a:bodyPr wrap="square" lIns="94620" tIns="47310" rIns="94620" bIns="47310" rtlCol="0">
            <a:spAutoFit/>
          </a:bodyPr>
          <a:lstStyle/>
          <a:p>
            <a:pPr marL="0" lvl="1"/>
            <a:r>
              <a:rPr lang="zh-CN" altLang="en-US" sz="1800" b="1" dirty="0">
                <a:solidFill>
                  <a:schemeClr val="bg1">
                    <a:lumMod val="95000"/>
                  </a:schemeClr>
                </a:solidFill>
                <a:latin typeface="微软雅黑" pitchFamily="34" charset="-122"/>
                <a:ea typeface="微软雅黑" pitchFamily="34" charset="-122"/>
              </a:rPr>
              <a:t>（五）家庭经济困难学生认定工作难点与痛点问题存在的主要原因</a:t>
            </a:r>
          </a:p>
        </p:txBody>
      </p:sp>
      <p:pic>
        <p:nvPicPr>
          <p:cNvPr id="4" name="图片 3">
            <a:extLst>
              <a:ext uri="{FF2B5EF4-FFF2-40B4-BE49-F238E27FC236}">
                <a16:creationId xmlns:a16="http://schemas.microsoft.com/office/drawing/2014/main" id="{D5FC84BB-1FB5-48A9-BDF6-CD3C65686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6" name="文本框 2">
            <a:extLst>
              <a:ext uri="{FF2B5EF4-FFF2-40B4-BE49-F238E27FC236}">
                <a16:creationId xmlns:a16="http://schemas.microsoft.com/office/drawing/2014/main" id="{2AE1B031-FDC4-4AD0-9E9F-EC603C662F75}"/>
              </a:ext>
            </a:extLst>
          </p:cNvPr>
          <p:cNvSpPr txBox="1">
            <a:spLocks noChangeArrowheads="1"/>
          </p:cNvSpPr>
          <p:nvPr/>
        </p:nvSpPr>
        <p:spPr bwMode="auto">
          <a:xfrm>
            <a:off x="685521" y="204944"/>
            <a:ext cx="6390848"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二、高度重视家庭经济困难学生认定的</a:t>
            </a:r>
            <a:r>
              <a:rPr lang="zh-CN" altLang="en-US" sz="2400" dirty="0">
                <a:solidFill>
                  <a:srgbClr val="FF0000"/>
                </a:solidFill>
                <a:latin typeface="华文行楷" pitchFamily="2" charset="-122"/>
                <a:ea typeface="华文行楷" pitchFamily="2" charset="-122"/>
              </a:rPr>
              <a:t>原因</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47546" y="1503824"/>
            <a:ext cx="3442628" cy="707886"/>
          </a:xfrm>
          <a:prstGeom prst="rect">
            <a:avLst/>
          </a:prstGeom>
        </p:spPr>
        <p:txBody>
          <a:bodyPr wrap="square">
            <a:spAutoFit/>
          </a:bodyPr>
          <a:lstStyle/>
          <a:p>
            <a:pPr algn="ctr"/>
            <a:r>
              <a:rPr lang="zh-CN" altLang="en-US" sz="4000" dirty="0">
                <a:latin typeface="华文行楷" pitchFamily="2" charset="-122"/>
                <a:ea typeface="华文行楷" pitchFamily="2" charset="-122"/>
              </a:rPr>
              <a:t>第</a:t>
            </a:r>
            <a:r>
              <a:rPr lang="zh-CN" altLang="en-US" sz="4000" dirty="0">
                <a:solidFill>
                  <a:srgbClr val="C00000"/>
                </a:solidFill>
                <a:latin typeface="华文行楷" pitchFamily="2" charset="-122"/>
                <a:ea typeface="华文行楷" pitchFamily="2" charset="-122"/>
              </a:rPr>
              <a:t>壹</a:t>
            </a:r>
            <a:r>
              <a:rPr lang="zh-CN" altLang="en-US" sz="4000" dirty="0">
                <a:latin typeface="华文行楷" pitchFamily="2" charset="-122"/>
                <a:ea typeface="华文行楷" pitchFamily="2" charset="-122"/>
              </a:rPr>
              <a:t>部分内容</a:t>
            </a:r>
          </a:p>
        </p:txBody>
      </p:sp>
      <p:sp>
        <p:nvSpPr>
          <p:cNvPr id="5" name="矩形 4"/>
          <p:cNvSpPr/>
          <p:nvPr/>
        </p:nvSpPr>
        <p:spPr>
          <a:xfrm>
            <a:off x="1364750" y="3230348"/>
            <a:ext cx="6972273" cy="584775"/>
          </a:xfrm>
          <a:prstGeom prst="rect">
            <a:avLst/>
          </a:prstGeom>
        </p:spPr>
        <p:txBody>
          <a:bodyPr wrap="square">
            <a:spAutoFit/>
          </a:bodyPr>
          <a:lstStyle/>
          <a:p>
            <a:pPr algn="ctr"/>
            <a:r>
              <a:rPr lang="zh-CN" altLang="en-US" sz="3200" b="1" spc="-300" dirty="0">
                <a:latin typeface="华文行楷" pitchFamily="2" charset="-122"/>
                <a:ea typeface="华文行楷" pitchFamily="2" charset="-122"/>
              </a:rPr>
              <a:t>家庭经济困难学生的</a:t>
            </a:r>
            <a:r>
              <a:rPr lang="zh-CN" altLang="en-US" sz="3200" b="1" spc="-300" dirty="0">
                <a:solidFill>
                  <a:srgbClr val="CC3300"/>
                </a:solidFill>
                <a:latin typeface="华文行楷" pitchFamily="2" charset="-122"/>
                <a:ea typeface="华文行楷" pitchFamily="2" charset="-122"/>
              </a:rPr>
              <a:t>内涵</a:t>
            </a:r>
            <a:r>
              <a:rPr lang="zh-CN" altLang="en-US" sz="3200" b="1" spc="-300" dirty="0">
                <a:latin typeface="华文行楷" pitchFamily="2" charset="-122"/>
                <a:ea typeface="华文行楷" pitchFamily="2" charset="-122"/>
              </a:rPr>
              <a:t>及</a:t>
            </a:r>
            <a:r>
              <a:rPr lang="zh-CN" altLang="en-US" sz="3200" b="1" spc="-300" dirty="0">
                <a:solidFill>
                  <a:srgbClr val="CC3300"/>
                </a:solidFill>
                <a:latin typeface="华文行楷" pitchFamily="2" charset="-122"/>
                <a:ea typeface="华文行楷" pitchFamily="2" charset="-122"/>
              </a:rPr>
              <a:t>认定标准</a:t>
            </a:r>
            <a:r>
              <a:rPr lang="zh-CN" altLang="en-US" sz="3200" b="1" spc="-300" dirty="0">
                <a:solidFill>
                  <a:schemeClr val="tx1">
                    <a:lumMod val="95000"/>
                    <a:lumOff val="5000"/>
                  </a:schemeClr>
                </a:solidFill>
                <a:latin typeface="华文行楷" pitchFamily="2" charset="-122"/>
                <a:ea typeface="华文行楷" pitchFamily="2" charset="-122"/>
              </a:rPr>
              <a:t>解析</a:t>
            </a:r>
          </a:p>
        </p:txBody>
      </p:sp>
      <p:pic>
        <p:nvPicPr>
          <p:cNvPr id="6" name="Picture 5" descr="毛笔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08030" y="1938550"/>
            <a:ext cx="2126601" cy="1488218"/>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76535" y="3729004"/>
            <a:ext cx="5627749" cy="17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hinkpad\Desktop\PNG\1_0002_图层-5-副本.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6501704">
            <a:off x="2640016" y="848166"/>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509242"/>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a:latin typeface="华文行楷" pitchFamily="2" charset="-122"/>
                <a:ea typeface="华文行楷" pitchFamily="2" charset="-122"/>
              </a:rPr>
              <a:t>第</a:t>
            </a:r>
            <a:r>
              <a:rPr lang="zh-CN" altLang="en-US" sz="4000" dirty="0">
                <a:solidFill>
                  <a:srgbClr val="FF0000"/>
                </a:solidFill>
                <a:latin typeface="华文行楷" pitchFamily="2" charset="-122"/>
                <a:ea typeface="华文行楷" pitchFamily="2" charset="-122"/>
              </a:rPr>
              <a:t>叁</a:t>
            </a:r>
            <a:r>
              <a:rPr lang="zh-CN" altLang="en-US" sz="4000" dirty="0">
                <a:latin typeface="华文行楷" pitchFamily="2" charset="-122"/>
                <a:ea typeface="华文行楷" pitchFamily="2" charset="-122"/>
              </a:rPr>
              <a:t>部分内容</a:t>
            </a:r>
          </a:p>
        </p:txBody>
      </p:sp>
      <p:pic>
        <p:nvPicPr>
          <p:cNvPr id="8" name="Picture 3" descr="C:\Users\Thinkpad\Desktop\PNG\1_0002_图层-5-副本.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6501704">
            <a:off x="2640016" y="848166"/>
            <a:ext cx="2016491" cy="1864977"/>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507493" y="3075526"/>
            <a:ext cx="6059858" cy="646331"/>
          </a:xfrm>
          <a:prstGeom prst="rect">
            <a:avLst/>
          </a:prstGeom>
        </p:spPr>
        <p:txBody>
          <a:bodyPr wrap="square">
            <a:spAutoFit/>
          </a:bodyPr>
          <a:lstStyle/>
          <a:p>
            <a:pPr algn="ctr"/>
            <a:r>
              <a:rPr lang="zh-CN" altLang="en-US" sz="3600" spc="-300" dirty="0">
                <a:latin typeface="华文行楷" pitchFamily="2" charset="-122"/>
                <a:ea typeface="华文行楷" pitchFamily="2" charset="-122"/>
              </a:rPr>
              <a:t>家庭经济困难学生认定</a:t>
            </a:r>
            <a:r>
              <a:rPr lang="zh-CN" altLang="en-US" sz="3600" spc="-300" dirty="0">
                <a:solidFill>
                  <a:srgbClr val="FF0000"/>
                </a:solidFill>
                <a:latin typeface="华文行楷" pitchFamily="2" charset="-122"/>
                <a:ea typeface="华文行楷" pitchFamily="2" charset="-122"/>
              </a:rPr>
              <a:t>工作规范</a:t>
            </a:r>
          </a:p>
        </p:txBody>
      </p:sp>
      <p:pic>
        <p:nvPicPr>
          <p:cNvPr id="6" name="Picture 5" descr="毛笔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9864" y="1938549"/>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67744" y="3632289"/>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12747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814812" y="864996"/>
            <a:ext cx="2632987" cy="3680715"/>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243" y="864997"/>
            <a:ext cx="2764394" cy="3909842"/>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a:xfrm>
            <a:off x="3482507" y="1158776"/>
            <a:ext cx="2332305" cy="3093154"/>
          </a:xfrm>
          <a:prstGeom prst="rect">
            <a:avLst/>
          </a:prstGeom>
        </p:spPr>
        <p:txBody>
          <a:bodyPr wrap="square">
            <a:spAutoFit/>
          </a:bodyPr>
          <a:lstStyle/>
          <a:p>
            <a:r>
              <a:rPr lang="en-US" altLang="zh-CN" sz="1500" dirty="0">
                <a:latin typeface="华文中宋" pitchFamily="2" charset="-122"/>
                <a:ea typeface="华文中宋" pitchFamily="2" charset="-122"/>
              </a:rPr>
              <a:t>   《</a:t>
            </a:r>
            <a:r>
              <a:rPr lang="zh-CN" altLang="en-US" sz="1500" dirty="0">
                <a:latin typeface="华文中宋" pitchFamily="2" charset="-122"/>
                <a:ea typeface="华文中宋" pitchFamily="2" charset="-122"/>
              </a:rPr>
              <a:t>高中及以下家庭经济困难学生认定规范</a:t>
            </a:r>
            <a:r>
              <a:rPr lang="en-US" altLang="zh-CN" sz="1500" dirty="0">
                <a:latin typeface="华文中宋" pitchFamily="2" charset="-122"/>
                <a:ea typeface="华文中宋" pitchFamily="2" charset="-122"/>
              </a:rPr>
              <a:t>》</a:t>
            </a:r>
            <a:r>
              <a:rPr lang="zh-CN" altLang="en-US" sz="1500" dirty="0">
                <a:latin typeface="华文中宋" pitchFamily="2" charset="-122"/>
                <a:ea typeface="华文中宋" pitchFamily="2" charset="-122"/>
              </a:rPr>
              <a:t>，从认定工作机构和职责，认定条件和档次，认定工作程序、监督与管理等方面进行了规范。</a:t>
            </a:r>
            <a:endParaRPr lang="en-US" altLang="zh-CN" sz="1500" dirty="0">
              <a:latin typeface="华文中宋" pitchFamily="2" charset="-122"/>
              <a:ea typeface="华文中宋" pitchFamily="2" charset="-122"/>
            </a:endParaRPr>
          </a:p>
          <a:p>
            <a:r>
              <a:rPr lang="en-US" altLang="zh-CN" sz="1500" dirty="0">
                <a:latin typeface="华文中宋" pitchFamily="2" charset="-122"/>
                <a:ea typeface="华文中宋" pitchFamily="2" charset="-122"/>
              </a:rPr>
              <a:t>    《</a:t>
            </a:r>
            <a:r>
              <a:rPr lang="en-US" altLang="zh-CN" sz="1500" dirty="0">
                <a:latin typeface="方正小标宋简体" charset="-122"/>
                <a:ea typeface="方正小标宋简体" charset="-122"/>
              </a:rPr>
              <a:t> 2019</a:t>
            </a:r>
            <a:r>
              <a:rPr lang="zh-CN" altLang="en-US" sz="1500" dirty="0">
                <a:latin typeface="方正小标宋简体" charset="-122"/>
                <a:ea typeface="方正小标宋简体" charset="-122"/>
              </a:rPr>
              <a:t>年教育厅联合财政、民政等</a:t>
            </a:r>
            <a:r>
              <a:rPr lang="en-US" altLang="zh-CN" sz="1500" dirty="0">
                <a:latin typeface="方正小标宋简体" charset="-122"/>
                <a:ea typeface="方正小标宋简体" charset="-122"/>
              </a:rPr>
              <a:t>7</a:t>
            </a:r>
            <a:r>
              <a:rPr lang="zh-CN" altLang="en-US" sz="1500" dirty="0">
                <a:latin typeface="方正小标宋简体" charset="-122"/>
                <a:ea typeface="方正小标宋简体" charset="-122"/>
              </a:rPr>
              <a:t>部门印发了</a:t>
            </a:r>
            <a:r>
              <a:rPr lang="zh-CN" altLang="en-US" sz="1500" dirty="0">
                <a:latin typeface="华文中宋" pitchFamily="2" charset="-122"/>
                <a:ea typeface="华文中宋" pitchFamily="2" charset="-122"/>
              </a:rPr>
              <a:t>山东省家庭经济困难学生认定办法</a:t>
            </a:r>
            <a:r>
              <a:rPr lang="en-US" altLang="zh-CN" sz="1500" dirty="0">
                <a:latin typeface="华文中宋" pitchFamily="2" charset="-122"/>
                <a:ea typeface="华文中宋" pitchFamily="2" charset="-122"/>
              </a:rPr>
              <a:t>》</a:t>
            </a:r>
            <a:r>
              <a:rPr lang="zh-CN" altLang="en-US" sz="1500" dirty="0">
                <a:latin typeface="华文中宋" pitchFamily="2" charset="-122"/>
                <a:ea typeface="华文中宋" pitchFamily="2" charset="-122"/>
              </a:rPr>
              <a:t>，增加了认定基本原则和认定依据，细化了认定工作程序、监督与管理。</a:t>
            </a:r>
          </a:p>
        </p:txBody>
      </p:sp>
      <p:sp>
        <p:nvSpPr>
          <p:cNvPr id="6" name="文本框 9">
            <a:extLst>
              <a:ext uri="{FF2B5EF4-FFF2-40B4-BE49-F238E27FC236}">
                <a16:creationId xmlns:a16="http://schemas.microsoft.com/office/drawing/2014/main" id="{69561929-54A1-4F99-B774-E8721632F831}"/>
              </a:ext>
            </a:extLst>
          </p:cNvPr>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8" name="图片 7">
            <a:extLst>
              <a:ext uri="{FF2B5EF4-FFF2-40B4-BE49-F238E27FC236}">
                <a16:creationId xmlns:a16="http://schemas.microsoft.com/office/drawing/2014/main" id="{BF814D42-10AE-4A12-BAE0-A418C00C09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1795"/>
            <a:ext cx="858173" cy="725683"/>
          </a:xfrm>
          <a:prstGeom prst="rect">
            <a:avLst/>
          </a:prstGeom>
        </p:spPr>
      </p:pic>
      <p:grpSp>
        <p:nvGrpSpPr>
          <p:cNvPr id="5" name="组合 4"/>
          <p:cNvGrpSpPr/>
          <p:nvPr/>
        </p:nvGrpSpPr>
        <p:grpSpPr>
          <a:xfrm>
            <a:off x="576880" y="2929866"/>
            <a:ext cx="2069605" cy="1688114"/>
            <a:chOff x="555201" y="2666250"/>
            <a:chExt cx="1777484" cy="1688114"/>
          </a:xfrm>
        </p:grpSpPr>
        <p:pic>
          <p:nvPicPr>
            <p:cNvPr id="6"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201" y="2666250"/>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1092968" y="2738258"/>
              <a:ext cx="1239717" cy="161610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D:\png\2015007_0000_图层-1-拷贝-4.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504" y="2479398"/>
            <a:ext cx="9433048" cy="21602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559176" y="2587410"/>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pic>
        <p:nvPicPr>
          <p:cNvPr id="11" name="Picture 2" descr="D:\png\010100009777_0002_图层-8.png"/>
          <p:cNvPicPr>
            <a:picLocks noChangeAspect="1" noChangeArrowheads="1"/>
          </p:cNvPicPr>
          <p:nvPr/>
        </p:nvPicPr>
        <p:blipFill>
          <a:blip r:embed="rId5" cstate="email">
            <a:biLevel thresh="50000"/>
            <a:lum bright="26000" contrast="22000"/>
            <a:extLst>
              <a:ext uri="{28A0092B-C50C-407E-A947-70E740481C1C}">
                <a14:useLocalDpi xmlns:a14="http://schemas.microsoft.com/office/drawing/2010/main"/>
              </a:ext>
            </a:extLst>
          </a:blip>
          <a:srcRect/>
          <a:stretch>
            <a:fillRect/>
          </a:stretch>
        </p:blipFill>
        <p:spPr bwMode="auto">
          <a:xfrm>
            <a:off x="3410975" y="817530"/>
            <a:ext cx="1911099" cy="17984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2484574" y="2947451"/>
            <a:ext cx="1777272" cy="1714490"/>
            <a:chOff x="766638" y="2683835"/>
            <a:chExt cx="1777272" cy="1714490"/>
          </a:xfrm>
        </p:grpSpPr>
        <p:pic>
          <p:nvPicPr>
            <p:cNvPr id="14"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1304194" y="2782219"/>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矩形 15"/>
          <p:cNvSpPr/>
          <p:nvPr/>
        </p:nvSpPr>
        <p:spPr>
          <a:xfrm>
            <a:off x="3220684" y="2587410"/>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17" name="TextBox 12"/>
          <p:cNvSpPr txBox="1"/>
          <p:nvPr/>
        </p:nvSpPr>
        <p:spPr>
          <a:xfrm>
            <a:off x="2970147" y="3474159"/>
            <a:ext cx="908997" cy="707886"/>
          </a:xfrm>
          <a:prstGeom prst="rect">
            <a:avLst/>
          </a:prstGeom>
          <a:noFill/>
        </p:spPr>
        <p:txBody>
          <a:bodyPr wrap="square" rtlCol="0">
            <a:spAutoFit/>
          </a:bodyPr>
          <a:lstStyle/>
          <a:p>
            <a:r>
              <a:rPr lang="zh-CN" altLang="en-US" sz="2000" b="1" dirty="0">
                <a:latin typeface="方正行楷简体" pitchFamily="65" charset="-122"/>
                <a:ea typeface="方正行楷简体" pitchFamily="65" charset="-122"/>
              </a:rPr>
              <a:t>个人申请</a:t>
            </a:r>
          </a:p>
        </p:txBody>
      </p:sp>
      <p:grpSp>
        <p:nvGrpSpPr>
          <p:cNvPr id="18" name="组合 17"/>
          <p:cNvGrpSpPr/>
          <p:nvPr/>
        </p:nvGrpSpPr>
        <p:grpSpPr>
          <a:xfrm>
            <a:off x="4254788" y="2956243"/>
            <a:ext cx="1812441" cy="1696906"/>
            <a:chOff x="766638" y="2683835"/>
            <a:chExt cx="1812441" cy="1696906"/>
          </a:xfrm>
        </p:grpSpPr>
        <p:pic>
          <p:nvPicPr>
            <p:cNvPr id="19"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1339363" y="2764635"/>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矩形 20"/>
          <p:cNvSpPr/>
          <p:nvPr/>
        </p:nvSpPr>
        <p:spPr>
          <a:xfrm>
            <a:off x="5034860" y="2587410"/>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22" name="TextBox 17"/>
          <p:cNvSpPr txBox="1"/>
          <p:nvPr/>
        </p:nvSpPr>
        <p:spPr>
          <a:xfrm>
            <a:off x="4716147" y="3403137"/>
            <a:ext cx="1032283" cy="1015663"/>
          </a:xfrm>
          <a:prstGeom prst="rect">
            <a:avLst/>
          </a:prstGeom>
          <a:noFill/>
        </p:spPr>
        <p:txBody>
          <a:bodyPr wrap="square" rtlCol="0">
            <a:spAutoFit/>
          </a:bodyPr>
          <a:lstStyle/>
          <a:p>
            <a:r>
              <a:rPr lang="zh-CN" altLang="en-US" sz="2000" b="1" dirty="0"/>
              <a:t>学校认定和结果公示</a:t>
            </a:r>
            <a:endParaRPr lang="zh-CN" altLang="zh-CN" sz="2000" b="1" dirty="0"/>
          </a:p>
        </p:txBody>
      </p:sp>
      <p:grpSp>
        <p:nvGrpSpPr>
          <p:cNvPr id="23" name="组合 22"/>
          <p:cNvGrpSpPr/>
          <p:nvPr/>
        </p:nvGrpSpPr>
        <p:grpSpPr>
          <a:xfrm>
            <a:off x="6140596" y="2947451"/>
            <a:ext cx="1794857" cy="1705699"/>
            <a:chOff x="766638" y="2683835"/>
            <a:chExt cx="1794857" cy="1705699"/>
          </a:xfrm>
        </p:grpSpPr>
        <p:pic>
          <p:nvPicPr>
            <p:cNvPr id="24"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638" y="2683835"/>
              <a:ext cx="1239716" cy="161610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D:\png\0101000028865661_0001_图层-2-副本-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1321779" y="2773428"/>
              <a:ext cx="1239716" cy="161610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矩形 25"/>
          <p:cNvSpPr/>
          <p:nvPr/>
        </p:nvSpPr>
        <p:spPr>
          <a:xfrm>
            <a:off x="6876706" y="2587410"/>
            <a:ext cx="72008"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行楷简体" pitchFamily="65" charset="-122"/>
              <a:ea typeface="方正行楷简体" pitchFamily="65" charset="-122"/>
            </a:endParaRPr>
          </a:p>
        </p:txBody>
      </p:sp>
      <p:sp>
        <p:nvSpPr>
          <p:cNvPr id="27" name="TextBox 22"/>
          <p:cNvSpPr txBox="1"/>
          <p:nvPr/>
        </p:nvSpPr>
        <p:spPr>
          <a:xfrm>
            <a:off x="6584370" y="3438306"/>
            <a:ext cx="869309" cy="707886"/>
          </a:xfrm>
          <a:prstGeom prst="rect">
            <a:avLst/>
          </a:prstGeom>
          <a:noFill/>
        </p:spPr>
        <p:txBody>
          <a:bodyPr wrap="square" rtlCol="0">
            <a:spAutoFit/>
          </a:bodyPr>
          <a:lstStyle/>
          <a:p>
            <a:r>
              <a:rPr lang="zh-CN" altLang="en-US" sz="2000" b="1" dirty="0">
                <a:latin typeface="方正行楷简体" pitchFamily="65" charset="-122"/>
                <a:ea typeface="方正行楷简体" pitchFamily="65" charset="-122"/>
              </a:rPr>
              <a:t>建档备案</a:t>
            </a:r>
          </a:p>
        </p:txBody>
      </p:sp>
      <p:sp>
        <p:nvSpPr>
          <p:cNvPr id="28" name="TextBox 23"/>
          <p:cNvSpPr txBox="1"/>
          <p:nvPr/>
        </p:nvSpPr>
        <p:spPr>
          <a:xfrm>
            <a:off x="4011853" y="1307283"/>
            <a:ext cx="800219" cy="1569660"/>
          </a:xfrm>
          <a:prstGeom prst="rect">
            <a:avLst/>
          </a:prstGeom>
          <a:noFill/>
        </p:spPr>
        <p:txBody>
          <a:bodyPr wrap="square" rtlCol="0">
            <a:spAutoFit/>
          </a:bodyPr>
          <a:lstStyle/>
          <a:p>
            <a:r>
              <a:rPr lang="zh-CN" altLang="en-US" sz="2400" dirty="0">
                <a:latin typeface="方正行楷简体" pitchFamily="65" charset="-122"/>
                <a:ea typeface="方正行楷简体" pitchFamily="65" charset="-122"/>
              </a:rPr>
              <a:t>工作程序</a:t>
            </a:r>
            <a:endParaRPr lang="en-US" altLang="zh-CN" sz="2400" dirty="0">
              <a:latin typeface="方正行楷简体" pitchFamily="65" charset="-122"/>
              <a:ea typeface="方正行楷简体" pitchFamily="65" charset="-122"/>
            </a:endParaRPr>
          </a:p>
          <a:p>
            <a:endParaRPr lang="en-US" altLang="zh-CN" sz="2400" dirty="0">
              <a:latin typeface="方正行楷简体" pitchFamily="65" charset="-122"/>
              <a:ea typeface="方正行楷简体" pitchFamily="65" charset="-122"/>
            </a:endParaRPr>
          </a:p>
          <a:p>
            <a:endParaRPr lang="en-US" altLang="zh-CN" sz="2400" dirty="0">
              <a:latin typeface="方正行楷简体" pitchFamily="65" charset="-122"/>
              <a:ea typeface="方正行楷简体" pitchFamily="65" charset="-122"/>
            </a:endParaRPr>
          </a:p>
        </p:txBody>
      </p:sp>
      <p:sp>
        <p:nvSpPr>
          <p:cNvPr id="29" name="TextBox 12"/>
          <p:cNvSpPr txBox="1"/>
          <p:nvPr/>
        </p:nvSpPr>
        <p:spPr>
          <a:xfrm>
            <a:off x="1225405" y="3438306"/>
            <a:ext cx="739549" cy="707886"/>
          </a:xfrm>
          <a:prstGeom prst="rect">
            <a:avLst/>
          </a:prstGeom>
          <a:noFill/>
        </p:spPr>
        <p:txBody>
          <a:bodyPr wrap="square" rtlCol="0">
            <a:spAutoFit/>
          </a:bodyPr>
          <a:lstStyle/>
          <a:p>
            <a:pPr algn="ctr"/>
            <a:r>
              <a:rPr lang="zh-CN" altLang="en-US" sz="2000" b="1" dirty="0"/>
              <a:t>提前告知</a:t>
            </a:r>
            <a:endParaRPr lang="en-US" altLang="zh-CN" sz="2000" b="1" dirty="0"/>
          </a:p>
        </p:txBody>
      </p:sp>
      <p:sp>
        <p:nvSpPr>
          <p:cNvPr id="30" name="内容占位符 2"/>
          <p:cNvSpPr>
            <a:spLocks noGrp="1"/>
          </p:cNvSpPr>
          <p:nvPr>
            <p:ph idx="1"/>
          </p:nvPr>
        </p:nvSpPr>
        <p:spPr>
          <a:xfrm>
            <a:off x="701105" y="76059"/>
            <a:ext cx="8442895" cy="853390"/>
          </a:xfrm>
        </p:spPr>
        <p:txBody>
          <a:bodyPr>
            <a:normAutofit lnSpcReduction="10000"/>
          </a:bodyPr>
          <a:lstStyle/>
          <a:p>
            <a:r>
              <a:rPr lang="zh-CN" altLang="en-US" sz="1665" dirty="0">
                <a:latin typeface="微软雅黑" panose="020B0503020204020204" charset="-122"/>
                <a:ea typeface="微软雅黑" panose="020B0503020204020204" charset="-122"/>
                <a:cs typeface="微软雅黑" panose="020B0503020204020204" charset="-122"/>
                <a:sym typeface="+mn-ea"/>
              </a:rPr>
              <a:t>家庭经济困难学生认定的基本要求</a:t>
            </a:r>
          </a:p>
          <a:p>
            <a:r>
              <a:rPr lang="zh-CN" altLang="en-US" sz="1665" dirty="0">
                <a:latin typeface="微软雅黑" panose="020B0503020204020204" charset="-122"/>
                <a:ea typeface="微软雅黑" panose="020B0503020204020204" charset="-122"/>
                <a:cs typeface="微软雅黑" panose="020B0503020204020204" charset="-122"/>
                <a:sym typeface="+mn-ea"/>
              </a:rPr>
              <a:t>原则上每学年进行一次，每学期按照家庭经济困难学生实际情况进行动态调整。工作程序一般包括提前告知、个人申请、</a:t>
            </a:r>
            <a:r>
              <a:rPr lang="zh-CN" altLang="en-US" sz="1665" dirty="0">
                <a:solidFill>
                  <a:srgbClr val="FF0000"/>
                </a:solidFill>
                <a:latin typeface="微软雅黑" panose="020B0503020204020204" charset="-122"/>
                <a:ea typeface="微软雅黑" panose="020B0503020204020204" charset="-122"/>
                <a:cs typeface="微软雅黑" panose="020B0503020204020204" charset="-122"/>
                <a:sym typeface="+mn-ea"/>
              </a:rPr>
              <a:t>学校认定、</a:t>
            </a:r>
            <a:r>
              <a:rPr lang="zh-CN" altLang="en-US" sz="1665" dirty="0">
                <a:latin typeface="微软雅黑" panose="020B0503020204020204" charset="-122"/>
                <a:ea typeface="微软雅黑" panose="020B0503020204020204" charset="-122"/>
                <a:cs typeface="微软雅黑" panose="020B0503020204020204" charset="-122"/>
                <a:sym typeface="+mn-ea"/>
              </a:rPr>
              <a:t>结果公示、建档备案等环节。</a:t>
            </a:r>
          </a:p>
          <a:p>
            <a:endParaRPr lang="zh-CN" altLang="en-US" dirty="0"/>
          </a:p>
        </p:txBody>
      </p:sp>
    </p:spTree>
    <p:extLst>
      <p:ext uri="{BB962C8B-B14F-4D97-AF65-F5344CB8AC3E}">
        <p14:creationId xmlns:p14="http://schemas.microsoft.com/office/powerpoint/2010/main" val="58575910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outVertical)">
                                      <p:cBhvr>
                                        <p:cTn id="18" dur="500"/>
                                        <p:tgtEl>
                                          <p:spTgt spid="9"/>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2500"/>
                            </p:stCondLst>
                            <p:childTnLst>
                              <p:par>
                                <p:cTn id="24" presetID="21"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500"/>
                                        <p:tgtEl>
                                          <p:spTgt spid="5"/>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50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4000"/>
                            </p:stCondLst>
                            <p:childTnLst>
                              <p:par>
                                <p:cTn id="36" presetID="21" presetClass="entr" presetSubtype="1"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500"/>
                                        <p:tgtEl>
                                          <p:spTgt spid="13"/>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childTnLst>
                          </p:cTn>
                        </p:par>
                        <p:par>
                          <p:cTn id="47" fill="hold">
                            <p:stCondLst>
                              <p:cond delay="5500"/>
                            </p:stCondLst>
                            <p:childTnLst>
                              <p:par>
                                <p:cTn id="48" presetID="21" presetClass="entr" presetSubtype="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500"/>
                                        <p:tgtEl>
                                          <p:spTgt spid="18"/>
                                        </p:tgtEl>
                                      </p:cBhvr>
                                    </p:animEffect>
                                  </p:childTnLst>
                                </p:cTn>
                              </p:par>
                            </p:childTnLst>
                          </p:cTn>
                        </p:par>
                        <p:par>
                          <p:cTn id="51" fill="hold">
                            <p:stCondLst>
                              <p:cond delay="6000"/>
                            </p:stCondLst>
                            <p:childTnLst>
                              <p:par>
                                <p:cTn id="52" presetID="22" presetClass="entr" presetSubtype="8"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6500"/>
                            </p:stCondLst>
                            <p:childTnLst>
                              <p:par>
                                <p:cTn id="56" presetID="22" presetClass="entr" presetSubtype="1" fill="hold" grpId="0"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childTnLst>
                          </p:cTn>
                        </p:par>
                        <p:par>
                          <p:cTn id="59" fill="hold">
                            <p:stCondLst>
                              <p:cond delay="7000"/>
                            </p:stCondLst>
                            <p:childTnLst>
                              <p:par>
                                <p:cTn id="60" presetID="21" presetClass="entr" presetSubtype="1" fill="hold"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heel(1)">
                                      <p:cBhvr>
                                        <p:cTn id="62" dur="500"/>
                                        <p:tgtEl>
                                          <p:spTgt spid="23"/>
                                        </p:tgtEl>
                                      </p:cBhvr>
                                    </p:animEffect>
                                  </p:childTnLst>
                                </p:cTn>
                              </p:par>
                            </p:childTnLst>
                          </p:cTn>
                        </p:par>
                        <p:par>
                          <p:cTn id="63" fill="hold">
                            <p:stCondLst>
                              <p:cond delay="7500"/>
                            </p:stCondLst>
                            <p:childTnLst>
                              <p:par>
                                <p:cTn id="64" presetID="22" presetClass="entr" presetSubtype="8"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par>
                          <p:cTn id="67" fill="hold">
                            <p:stCondLst>
                              <p:cond delay="8000"/>
                            </p:stCondLst>
                            <p:childTnLst>
                              <p:par>
                                <p:cTn id="68" presetID="5" presetClass="entr" presetSubtype="10" fill="hold" grpId="0" nodeType="afterEffect">
                                  <p:stCondLst>
                                    <p:cond delay="0"/>
                                  </p:stCondLst>
                                  <p:childTnLst>
                                    <p:set>
                                      <p:cBhvr>
                                        <p:cTn id="69" dur="1" fill="hold">
                                          <p:stCondLst>
                                            <p:cond delay="0"/>
                                          </p:stCondLst>
                                        </p:cTn>
                                        <p:tgtEl>
                                          <p:spTgt spid="30">
                                            <p:txEl>
                                              <p:pRg st="0" end="0"/>
                                            </p:txEl>
                                          </p:spTgt>
                                        </p:tgtEl>
                                        <p:attrNameLst>
                                          <p:attrName>style.visibility</p:attrName>
                                        </p:attrNameLst>
                                      </p:cBhvr>
                                      <p:to>
                                        <p:strVal val="visible"/>
                                      </p:to>
                                    </p:set>
                                    <p:animEffect transition="in" filter="checkerboard(across)">
                                      <p:cBhvr>
                                        <p:cTn id="70" dur="500"/>
                                        <p:tgtEl>
                                          <p:spTgt spid="30">
                                            <p:txEl>
                                              <p:pRg st="0" end="0"/>
                                            </p:txEl>
                                          </p:spTgt>
                                        </p:tgtEl>
                                      </p:cBhvr>
                                    </p:animEffect>
                                  </p:childTnLst>
                                </p:cTn>
                              </p:par>
                            </p:childTnLst>
                          </p:cTn>
                        </p:par>
                        <p:par>
                          <p:cTn id="71" fill="hold">
                            <p:stCondLst>
                              <p:cond delay="8500"/>
                            </p:stCondLst>
                            <p:childTnLst>
                              <p:par>
                                <p:cTn id="72" presetID="5" presetClass="entr" presetSubtype="10" fill="hold" grpId="0" nodeType="afterEffect">
                                  <p:stCondLst>
                                    <p:cond delay="0"/>
                                  </p:stCondLst>
                                  <p:childTnLst>
                                    <p:set>
                                      <p:cBhvr>
                                        <p:cTn id="73" dur="1" fill="hold">
                                          <p:stCondLst>
                                            <p:cond delay="0"/>
                                          </p:stCondLst>
                                        </p:cTn>
                                        <p:tgtEl>
                                          <p:spTgt spid="30">
                                            <p:txEl>
                                              <p:pRg st="1" end="1"/>
                                            </p:txEl>
                                          </p:spTgt>
                                        </p:tgtEl>
                                        <p:attrNameLst>
                                          <p:attrName>style.visibility</p:attrName>
                                        </p:attrNameLst>
                                      </p:cBhvr>
                                      <p:to>
                                        <p:strVal val="visible"/>
                                      </p:to>
                                    </p:set>
                                    <p:animEffect transition="in" filter="checkerboard(across)">
                                      <p:cBhvr>
                                        <p:cTn id="74"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p:bldP spid="21" grpId="0" animBg="1"/>
      <p:bldP spid="22" grpId="0"/>
      <p:bldP spid="26" grpId="0" animBg="1"/>
      <p:bldP spid="27" grpId="0"/>
      <p:bldP spid="28" grpId="0"/>
      <p:bldP spid="29" grpId="0"/>
      <p:bldP spid="3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22383" y="125499"/>
            <a:ext cx="5575666"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CN" altLang="en-US" sz="2800" dirty="0"/>
              <a:t>家庭经济困难学生认定流程图</a:t>
            </a:r>
          </a:p>
        </p:txBody>
      </p:sp>
      <p:sp>
        <p:nvSpPr>
          <p:cNvPr id="6" name="流程图: 可选过程 5"/>
          <p:cNvSpPr/>
          <p:nvPr/>
        </p:nvSpPr>
        <p:spPr>
          <a:xfrm>
            <a:off x="2022383" y="735546"/>
            <a:ext cx="2607282" cy="2700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00" dirty="0"/>
              <a:t>9</a:t>
            </a:r>
            <a:r>
              <a:rPr lang="zh-CN" altLang="en-US" sz="900" dirty="0"/>
              <a:t>月</a:t>
            </a:r>
            <a:r>
              <a:rPr lang="en-US" altLang="zh-CN" sz="900" dirty="0"/>
              <a:t>1</a:t>
            </a:r>
            <a:r>
              <a:rPr lang="zh-CN" altLang="en-US" sz="900" dirty="0"/>
              <a:t>日完成提前告知的各项工作，开始认定</a:t>
            </a:r>
          </a:p>
        </p:txBody>
      </p:sp>
      <p:sp>
        <p:nvSpPr>
          <p:cNvPr id="21" name="流程图: 可选过程 20"/>
          <p:cNvSpPr/>
          <p:nvPr/>
        </p:nvSpPr>
        <p:spPr>
          <a:xfrm>
            <a:off x="5567627" y="1248839"/>
            <a:ext cx="1242050" cy="2700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成立学校资助领导小组等三级认定机构</a:t>
            </a:r>
          </a:p>
        </p:txBody>
      </p:sp>
      <p:cxnSp>
        <p:nvCxnSpPr>
          <p:cNvPr id="24" name="直接箭头连接符 23"/>
          <p:cNvCxnSpPr>
            <a:stCxn id="21" idx="1"/>
            <a:endCxn id="26" idx="3"/>
          </p:cNvCxnSpPr>
          <p:nvPr/>
        </p:nvCxnSpPr>
        <p:spPr>
          <a:xfrm flipH="1" flipV="1">
            <a:off x="3258063" y="1359350"/>
            <a:ext cx="2379372" cy="2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流程图: 可选过程 25"/>
          <p:cNvSpPr/>
          <p:nvPr/>
        </p:nvSpPr>
        <p:spPr>
          <a:xfrm>
            <a:off x="1488143" y="1186242"/>
            <a:ext cx="1769920" cy="32397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学校学生资助管理部门组织问卷调查，制定认定标准</a:t>
            </a:r>
          </a:p>
        </p:txBody>
      </p:sp>
      <p:cxnSp>
        <p:nvCxnSpPr>
          <p:cNvPr id="33" name="直接箭头连接符 32"/>
          <p:cNvCxnSpPr/>
          <p:nvPr/>
        </p:nvCxnSpPr>
        <p:spPr>
          <a:xfrm>
            <a:off x="2339290" y="1501988"/>
            <a:ext cx="0" cy="145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流程图: 可选过程 38"/>
          <p:cNvSpPr/>
          <p:nvPr/>
        </p:nvSpPr>
        <p:spPr>
          <a:xfrm>
            <a:off x="1333324" y="1647212"/>
            <a:ext cx="1998222" cy="21602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组织学生申请，评议学生申请资料</a:t>
            </a:r>
          </a:p>
        </p:txBody>
      </p:sp>
      <p:cxnSp>
        <p:nvCxnSpPr>
          <p:cNvPr id="43" name="直接箭头连接符 42"/>
          <p:cNvCxnSpPr>
            <a:stCxn id="39" idx="2"/>
            <a:endCxn id="47" idx="0"/>
          </p:cNvCxnSpPr>
          <p:nvPr/>
        </p:nvCxnSpPr>
        <p:spPr>
          <a:xfrm>
            <a:off x="2332435" y="1863237"/>
            <a:ext cx="3542" cy="365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流程图: 决策 46"/>
          <p:cNvSpPr/>
          <p:nvPr/>
        </p:nvSpPr>
        <p:spPr>
          <a:xfrm>
            <a:off x="1461440" y="2228280"/>
            <a:ext cx="1749075" cy="115356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是否符合</a:t>
            </a:r>
            <a:r>
              <a:rPr lang="en-US" altLang="zh-CN" sz="900" dirty="0"/>
              <a:t>《</a:t>
            </a:r>
            <a:r>
              <a:rPr lang="zh-CN" altLang="en-US" sz="900" dirty="0"/>
              <a:t>家庭经济困难学生认定实施细则</a:t>
            </a:r>
            <a:r>
              <a:rPr lang="en-US" altLang="zh-CN" sz="900" dirty="0"/>
              <a:t>》</a:t>
            </a:r>
            <a:r>
              <a:rPr lang="zh-CN" altLang="en-US" sz="900" dirty="0"/>
              <a:t>规定的基本条件</a:t>
            </a:r>
          </a:p>
        </p:txBody>
      </p:sp>
      <p:sp>
        <p:nvSpPr>
          <p:cNvPr id="48" name="流程图: 可选过程 47"/>
          <p:cNvSpPr/>
          <p:nvPr/>
        </p:nvSpPr>
        <p:spPr>
          <a:xfrm>
            <a:off x="519794" y="2694225"/>
            <a:ext cx="774770" cy="21602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退回申请</a:t>
            </a:r>
          </a:p>
        </p:txBody>
      </p:sp>
      <p:sp>
        <p:nvSpPr>
          <p:cNvPr id="50" name="文本框 49"/>
          <p:cNvSpPr txBox="1"/>
          <p:nvPr/>
        </p:nvSpPr>
        <p:spPr>
          <a:xfrm>
            <a:off x="1294564" y="2493525"/>
            <a:ext cx="193579" cy="248209"/>
          </a:xfrm>
          <a:prstGeom prst="rect">
            <a:avLst/>
          </a:prstGeom>
          <a:noFill/>
        </p:spPr>
        <p:txBody>
          <a:bodyPr wrap="square" rtlCol="0">
            <a:spAutoFit/>
          </a:bodyPr>
          <a:lstStyle/>
          <a:p>
            <a:pPr algn="ctr"/>
            <a:r>
              <a:rPr lang="zh-CN" altLang="en-US" sz="1013" dirty="0"/>
              <a:t>否</a:t>
            </a:r>
          </a:p>
        </p:txBody>
      </p:sp>
      <p:sp>
        <p:nvSpPr>
          <p:cNvPr id="63" name="文本框 62"/>
          <p:cNvSpPr txBox="1"/>
          <p:nvPr/>
        </p:nvSpPr>
        <p:spPr>
          <a:xfrm>
            <a:off x="3300835" y="2480700"/>
            <a:ext cx="193579" cy="248209"/>
          </a:xfrm>
          <a:prstGeom prst="rect">
            <a:avLst/>
          </a:prstGeom>
          <a:noFill/>
        </p:spPr>
        <p:txBody>
          <a:bodyPr wrap="square" rtlCol="0">
            <a:spAutoFit/>
          </a:bodyPr>
          <a:lstStyle/>
          <a:p>
            <a:pPr algn="ctr"/>
            <a:r>
              <a:rPr lang="zh-CN" altLang="en-US" sz="1013" dirty="0"/>
              <a:t>是</a:t>
            </a:r>
          </a:p>
        </p:txBody>
      </p:sp>
      <p:sp>
        <p:nvSpPr>
          <p:cNvPr id="64" name="流程图: 决策 63"/>
          <p:cNvSpPr/>
          <p:nvPr/>
        </p:nvSpPr>
        <p:spPr>
          <a:xfrm>
            <a:off x="3441016" y="2228281"/>
            <a:ext cx="1944216" cy="115355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评议小组搜集材料确定资格，并按困难程度排序，进行初步评议</a:t>
            </a:r>
          </a:p>
        </p:txBody>
      </p:sp>
      <p:sp>
        <p:nvSpPr>
          <p:cNvPr id="65" name="文本框 64"/>
          <p:cNvSpPr txBox="1"/>
          <p:nvPr/>
        </p:nvSpPr>
        <p:spPr>
          <a:xfrm>
            <a:off x="5567627" y="2480700"/>
            <a:ext cx="193579" cy="248209"/>
          </a:xfrm>
          <a:prstGeom prst="rect">
            <a:avLst/>
          </a:prstGeom>
          <a:noFill/>
        </p:spPr>
        <p:txBody>
          <a:bodyPr wrap="square" rtlCol="0">
            <a:spAutoFit/>
          </a:bodyPr>
          <a:lstStyle/>
          <a:p>
            <a:pPr algn="ctr"/>
            <a:r>
              <a:rPr lang="zh-CN" altLang="en-US" sz="1013" dirty="0"/>
              <a:t>是</a:t>
            </a:r>
          </a:p>
        </p:txBody>
      </p:sp>
      <p:sp>
        <p:nvSpPr>
          <p:cNvPr id="66" name="文本框 65"/>
          <p:cNvSpPr txBox="1"/>
          <p:nvPr/>
        </p:nvSpPr>
        <p:spPr>
          <a:xfrm>
            <a:off x="3296237" y="3319697"/>
            <a:ext cx="162018" cy="248209"/>
          </a:xfrm>
          <a:prstGeom prst="rect">
            <a:avLst/>
          </a:prstGeom>
          <a:noFill/>
        </p:spPr>
        <p:txBody>
          <a:bodyPr wrap="square" rtlCol="0">
            <a:spAutoFit/>
          </a:bodyPr>
          <a:lstStyle/>
          <a:p>
            <a:pPr algn="ctr"/>
            <a:r>
              <a:rPr lang="zh-CN" altLang="en-US" sz="1013" dirty="0"/>
              <a:t>是</a:t>
            </a:r>
          </a:p>
        </p:txBody>
      </p:sp>
      <p:sp>
        <p:nvSpPr>
          <p:cNvPr id="67" name="流程图: 决策 66"/>
          <p:cNvSpPr/>
          <p:nvPr/>
        </p:nvSpPr>
        <p:spPr>
          <a:xfrm>
            <a:off x="1461439" y="3771750"/>
            <a:ext cx="1709774" cy="104203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发放填写</a:t>
            </a:r>
            <a:r>
              <a:rPr lang="en-US" altLang="zh-CN" sz="900" dirty="0"/>
              <a:t>《</a:t>
            </a:r>
            <a:r>
              <a:rPr lang="zh-CN" altLang="en-US" sz="900" dirty="0"/>
              <a:t>家访记录表</a:t>
            </a:r>
            <a:r>
              <a:rPr lang="en-US" altLang="zh-CN" sz="900" dirty="0"/>
              <a:t>》</a:t>
            </a:r>
            <a:r>
              <a:rPr lang="zh-CN" altLang="en-US" sz="900" dirty="0"/>
              <a:t>，组织家访，核实信息</a:t>
            </a:r>
          </a:p>
        </p:txBody>
      </p:sp>
      <p:sp>
        <p:nvSpPr>
          <p:cNvPr id="69" name="文本框 68"/>
          <p:cNvSpPr txBox="1"/>
          <p:nvPr/>
        </p:nvSpPr>
        <p:spPr>
          <a:xfrm>
            <a:off x="1137176" y="3986487"/>
            <a:ext cx="193579" cy="248209"/>
          </a:xfrm>
          <a:prstGeom prst="rect">
            <a:avLst/>
          </a:prstGeom>
          <a:noFill/>
        </p:spPr>
        <p:txBody>
          <a:bodyPr wrap="square" rtlCol="0">
            <a:spAutoFit/>
          </a:bodyPr>
          <a:lstStyle/>
          <a:p>
            <a:pPr algn="ctr"/>
            <a:r>
              <a:rPr lang="zh-CN" altLang="en-US" sz="1013" dirty="0"/>
              <a:t>否</a:t>
            </a:r>
          </a:p>
        </p:txBody>
      </p:sp>
      <p:cxnSp>
        <p:nvCxnSpPr>
          <p:cNvPr id="76" name="肘形连接符 75"/>
          <p:cNvCxnSpPr>
            <a:stCxn id="67" idx="1"/>
            <a:endCxn id="48" idx="2"/>
          </p:cNvCxnSpPr>
          <p:nvPr/>
        </p:nvCxnSpPr>
        <p:spPr>
          <a:xfrm rot="10800000">
            <a:off x="907179" y="2910250"/>
            <a:ext cx="554259" cy="13825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a:stCxn id="47" idx="1"/>
            <a:endCxn id="48" idx="3"/>
          </p:cNvCxnSpPr>
          <p:nvPr/>
        </p:nvCxnSpPr>
        <p:spPr>
          <a:xfrm flipH="1" flipV="1">
            <a:off x="1294564" y="2802237"/>
            <a:ext cx="166876" cy="2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直接箭头连接符 86"/>
          <p:cNvCxnSpPr>
            <a:stCxn id="47" idx="3"/>
          </p:cNvCxnSpPr>
          <p:nvPr/>
        </p:nvCxnSpPr>
        <p:spPr>
          <a:xfrm>
            <a:off x="3210515" y="2805060"/>
            <a:ext cx="247741" cy="46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a:stCxn id="64" idx="3"/>
          </p:cNvCxnSpPr>
          <p:nvPr/>
        </p:nvCxnSpPr>
        <p:spPr>
          <a:xfrm>
            <a:off x="5385232" y="2805061"/>
            <a:ext cx="486377" cy="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流程图: 决策 89"/>
          <p:cNvSpPr/>
          <p:nvPr/>
        </p:nvSpPr>
        <p:spPr>
          <a:xfrm>
            <a:off x="3491880" y="3705876"/>
            <a:ext cx="1944216" cy="1161919"/>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认定小组汇总审核，初步确定家庭经济困难学生认定名单及档次，并公示</a:t>
            </a:r>
          </a:p>
        </p:txBody>
      </p:sp>
      <p:sp>
        <p:nvSpPr>
          <p:cNvPr id="91" name="文本框 90"/>
          <p:cNvSpPr txBox="1"/>
          <p:nvPr/>
        </p:nvSpPr>
        <p:spPr>
          <a:xfrm>
            <a:off x="3210515" y="4009836"/>
            <a:ext cx="193579" cy="248209"/>
          </a:xfrm>
          <a:prstGeom prst="rect">
            <a:avLst/>
          </a:prstGeom>
          <a:noFill/>
        </p:spPr>
        <p:txBody>
          <a:bodyPr wrap="square" rtlCol="0">
            <a:spAutoFit/>
          </a:bodyPr>
          <a:lstStyle/>
          <a:p>
            <a:pPr algn="ctr"/>
            <a:r>
              <a:rPr lang="zh-CN" altLang="en-US" sz="1013" dirty="0"/>
              <a:t>是</a:t>
            </a:r>
          </a:p>
        </p:txBody>
      </p:sp>
      <p:cxnSp>
        <p:nvCxnSpPr>
          <p:cNvPr id="92" name="直接箭头连接符 91"/>
          <p:cNvCxnSpPr>
            <a:stCxn id="67" idx="3"/>
            <a:endCxn id="90" idx="1"/>
          </p:cNvCxnSpPr>
          <p:nvPr/>
        </p:nvCxnSpPr>
        <p:spPr>
          <a:xfrm flipV="1">
            <a:off x="3171213" y="4286836"/>
            <a:ext cx="320668" cy="59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5399222" y="3463011"/>
            <a:ext cx="193579" cy="248209"/>
          </a:xfrm>
          <a:prstGeom prst="rect">
            <a:avLst/>
          </a:prstGeom>
          <a:noFill/>
        </p:spPr>
        <p:txBody>
          <a:bodyPr wrap="square" rtlCol="0">
            <a:spAutoFit/>
          </a:bodyPr>
          <a:lstStyle/>
          <a:p>
            <a:pPr algn="ctr"/>
            <a:r>
              <a:rPr lang="zh-CN" altLang="en-US" sz="1013" dirty="0"/>
              <a:t>是</a:t>
            </a:r>
          </a:p>
        </p:txBody>
      </p:sp>
      <p:sp>
        <p:nvSpPr>
          <p:cNvPr id="107" name="流程图: 过程 106"/>
          <p:cNvSpPr/>
          <p:nvPr/>
        </p:nvSpPr>
        <p:spPr>
          <a:xfrm>
            <a:off x="5857832" y="2493525"/>
            <a:ext cx="731448" cy="136178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学校学生资助管理部门汇总审核，并校内进行不少于</a:t>
            </a:r>
            <a:r>
              <a:rPr lang="en-US" altLang="zh-CN" sz="900" dirty="0"/>
              <a:t>5</a:t>
            </a:r>
            <a:r>
              <a:rPr lang="zh-CN" altLang="en-US" sz="900" dirty="0"/>
              <a:t>个工作日的公示</a:t>
            </a:r>
          </a:p>
          <a:p>
            <a:pPr algn="ctr"/>
            <a:endParaRPr lang="en-US" altLang="zh-CN" sz="900" dirty="0"/>
          </a:p>
        </p:txBody>
      </p:sp>
      <p:cxnSp>
        <p:nvCxnSpPr>
          <p:cNvPr id="150" name="直接箭头连接符 149"/>
          <p:cNvCxnSpPr>
            <a:endCxn id="21" idx="2"/>
          </p:cNvCxnSpPr>
          <p:nvPr/>
        </p:nvCxnSpPr>
        <p:spPr>
          <a:xfrm flipH="1" flipV="1">
            <a:off x="6188652" y="1518869"/>
            <a:ext cx="34905" cy="1175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6" name="文本框 155"/>
          <p:cNvSpPr txBox="1"/>
          <p:nvPr/>
        </p:nvSpPr>
        <p:spPr>
          <a:xfrm>
            <a:off x="6252807" y="1700986"/>
            <a:ext cx="443161" cy="66941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CN" altLang="en-US" sz="750" dirty="0"/>
              <a:t>报资助领导小组批准</a:t>
            </a:r>
          </a:p>
        </p:txBody>
      </p:sp>
      <p:sp>
        <p:nvSpPr>
          <p:cNvPr id="174" name="流程图: 过程 173"/>
          <p:cNvSpPr/>
          <p:nvPr/>
        </p:nvSpPr>
        <p:spPr>
          <a:xfrm>
            <a:off x="6804344" y="2802237"/>
            <a:ext cx="685800" cy="105307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dirty="0"/>
              <a:t>录入淄博市和全国学生资助信息管理系统，并建档备查</a:t>
            </a:r>
          </a:p>
        </p:txBody>
      </p:sp>
      <p:cxnSp>
        <p:nvCxnSpPr>
          <p:cNvPr id="8" name="肘形连接符 7"/>
          <p:cNvCxnSpPr>
            <a:stCxn id="21" idx="3"/>
            <a:endCxn id="174" idx="0"/>
          </p:cNvCxnSpPr>
          <p:nvPr/>
        </p:nvCxnSpPr>
        <p:spPr>
          <a:xfrm>
            <a:off x="6809677" y="1383855"/>
            <a:ext cx="337568" cy="141838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89206" y="1677945"/>
            <a:ext cx="642124" cy="64633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zh-CN" altLang="en-US" sz="900" dirty="0">
                <a:latin typeface="+mn-ea"/>
              </a:rPr>
              <a:t>领导小组批准的认定名单及档次</a:t>
            </a:r>
          </a:p>
        </p:txBody>
      </p:sp>
      <p:cxnSp>
        <p:nvCxnSpPr>
          <p:cNvPr id="72" name="肘形连接符 71"/>
          <p:cNvCxnSpPr>
            <a:stCxn id="64" idx="2"/>
            <a:endCxn id="67" idx="0"/>
          </p:cNvCxnSpPr>
          <p:nvPr/>
        </p:nvCxnSpPr>
        <p:spPr>
          <a:xfrm rot="5400000">
            <a:off x="3169770" y="2528396"/>
            <a:ext cx="389911" cy="209679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肘形连接符 73"/>
          <p:cNvCxnSpPr>
            <a:stCxn id="90" idx="3"/>
            <a:endCxn id="107" idx="1"/>
          </p:cNvCxnSpPr>
          <p:nvPr/>
        </p:nvCxnSpPr>
        <p:spPr>
          <a:xfrm flipV="1">
            <a:off x="5436097" y="3176633"/>
            <a:ext cx="421736" cy="111020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肘形连接符 76"/>
          <p:cNvCxnSpPr>
            <a:stCxn id="6" idx="2"/>
            <a:endCxn id="21" idx="0"/>
          </p:cNvCxnSpPr>
          <p:nvPr/>
        </p:nvCxnSpPr>
        <p:spPr>
          <a:xfrm rot="16200000" flipH="1">
            <a:off x="4595404" y="-379314"/>
            <a:ext cx="243263" cy="301304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7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down)">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5"/>
                                        </p:tgtEl>
                                        <p:attrNameLst>
                                          <p:attrName>style.visibility</p:attrName>
                                        </p:attrNameLst>
                                      </p:cBhvr>
                                      <p:to>
                                        <p:strVal val="visible"/>
                                      </p:to>
                                    </p:set>
                                    <p:animEffect transition="in" filter="fade">
                                      <p:cBhvr>
                                        <p:cTn id="62" dur="500"/>
                                        <p:tgtEl>
                                          <p:spTgt spid="8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fade">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500"/>
                                        <p:tgtEl>
                                          <p:spTgt spid="8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fade">
                                      <p:cBhvr>
                                        <p:cTn id="87" dur="500"/>
                                        <p:tgtEl>
                                          <p:spTgt spid="6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wipe(down)">
                                      <p:cBhvr>
                                        <p:cTn id="92" dur="500"/>
                                        <p:tgtEl>
                                          <p:spTgt spid="7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9"/>
                                        </p:tgtEl>
                                        <p:attrNameLst>
                                          <p:attrName>style.visibility</p:attrName>
                                        </p:attrNameLst>
                                      </p:cBhvr>
                                      <p:to>
                                        <p:strVal val="visible"/>
                                      </p:to>
                                    </p:set>
                                    <p:animEffect transition="in" filter="fade">
                                      <p:cBhvr>
                                        <p:cTn id="102" dur="500"/>
                                        <p:tgtEl>
                                          <p:spTgt spid="6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1"/>
                                        </p:tgtEl>
                                        <p:attrNameLst>
                                          <p:attrName>style.visibility</p:attrName>
                                        </p:attrNameLst>
                                      </p:cBhvr>
                                      <p:to>
                                        <p:strVal val="visible"/>
                                      </p:to>
                                    </p:set>
                                    <p:animEffect transition="in" filter="fade">
                                      <p:cBhvr>
                                        <p:cTn id="112" dur="500"/>
                                        <p:tgtEl>
                                          <p:spTgt spid="9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2"/>
                                        </p:tgtEl>
                                        <p:attrNameLst>
                                          <p:attrName>style.visibility</p:attrName>
                                        </p:attrNameLst>
                                      </p:cBhvr>
                                      <p:to>
                                        <p:strVal val="visible"/>
                                      </p:to>
                                    </p:set>
                                    <p:animEffect transition="in" filter="fade">
                                      <p:cBhvr>
                                        <p:cTn id="117" dur="500"/>
                                        <p:tgtEl>
                                          <p:spTgt spid="9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0"/>
                                        </p:tgtEl>
                                        <p:attrNameLst>
                                          <p:attrName>style.visibility</p:attrName>
                                        </p:attrNameLst>
                                      </p:cBhvr>
                                      <p:to>
                                        <p:strVal val="visible"/>
                                      </p:to>
                                    </p:set>
                                    <p:animEffect transition="in" filter="fade">
                                      <p:cBhvr>
                                        <p:cTn id="122" dur="500"/>
                                        <p:tgtEl>
                                          <p:spTgt spid="9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fade">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fade">
                                      <p:cBhvr>
                                        <p:cTn id="132" dur="500"/>
                                        <p:tgtEl>
                                          <p:spTgt spid="8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100"/>
                                        </p:tgtEl>
                                        <p:attrNameLst>
                                          <p:attrName>style.visibility</p:attrName>
                                        </p:attrNameLst>
                                      </p:cBhvr>
                                      <p:to>
                                        <p:strVal val="visible"/>
                                      </p:to>
                                    </p:set>
                                    <p:animEffect transition="in" filter="fade">
                                      <p:cBhvr>
                                        <p:cTn id="137" dur="500"/>
                                        <p:tgtEl>
                                          <p:spTgt spid="10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74"/>
                                        </p:tgtEl>
                                        <p:attrNameLst>
                                          <p:attrName>style.visibility</p:attrName>
                                        </p:attrNameLst>
                                      </p:cBhvr>
                                      <p:to>
                                        <p:strVal val="visible"/>
                                      </p:to>
                                    </p:set>
                                    <p:animEffect transition="in" filter="wipe(down)">
                                      <p:cBhvr>
                                        <p:cTn id="142" dur="500"/>
                                        <p:tgtEl>
                                          <p:spTgt spid="7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07"/>
                                        </p:tgtEl>
                                        <p:attrNameLst>
                                          <p:attrName>style.visibility</p:attrName>
                                        </p:attrNameLst>
                                      </p:cBhvr>
                                      <p:to>
                                        <p:strVal val="visible"/>
                                      </p:to>
                                    </p:set>
                                    <p:animEffect transition="in" filter="fade">
                                      <p:cBhvr>
                                        <p:cTn id="147" dur="500"/>
                                        <p:tgtEl>
                                          <p:spTgt spid="10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56"/>
                                        </p:tgtEl>
                                        <p:attrNameLst>
                                          <p:attrName>style.visibility</p:attrName>
                                        </p:attrNameLst>
                                      </p:cBhvr>
                                      <p:to>
                                        <p:strVal val="visible"/>
                                      </p:to>
                                    </p:set>
                                    <p:animEffect transition="in" filter="fade">
                                      <p:cBhvr>
                                        <p:cTn id="152" dur="500"/>
                                        <p:tgtEl>
                                          <p:spTgt spid="156"/>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150"/>
                                        </p:tgtEl>
                                        <p:attrNameLst>
                                          <p:attrName>style.visibility</p:attrName>
                                        </p:attrNameLst>
                                      </p:cBhvr>
                                      <p:to>
                                        <p:strVal val="visible"/>
                                      </p:to>
                                    </p:set>
                                    <p:animEffect transition="in" filter="fade">
                                      <p:cBhvr>
                                        <p:cTn id="157" dur="500"/>
                                        <p:tgtEl>
                                          <p:spTgt spid="150"/>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9"/>
                                        </p:tgtEl>
                                        <p:attrNameLst>
                                          <p:attrName>style.visibility</p:attrName>
                                        </p:attrNameLst>
                                      </p:cBhvr>
                                      <p:to>
                                        <p:strVal val="visible"/>
                                      </p:to>
                                    </p:set>
                                    <p:animEffect transition="in" filter="fade">
                                      <p:cBhvr>
                                        <p:cTn id="162" dur="500"/>
                                        <p:tgtEl>
                                          <p:spTgt spid="9"/>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8"/>
                                        </p:tgtEl>
                                        <p:attrNameLst>
                                          <p:attrName>style.visibility</p:attrName>
                                        </p:attrNameLst>
                                      </p:cBhvr>
                                      <p:to>
                                        <p:strVal val="visible"/>
                                      </p:to>
                                    </p:set>
                                    <p:animEffect transition="in" filter="fade">
                                      <p:cBhvr>
                                        <p:cTn id="167" dur="500"/>
                                        <p:tgtEl>
                                          <p:spTgt spid="8"/>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74"/>
                                        </p:tgtEl>
                                        <p:attrNameLst>
                                          <p:attrName>style.visibility</p:attrName>
                                        </p:attrNameLst>
                                      </p:cBhvr>
                                      <p:to>
                                        <p:strVal val="visible"/>
                                      </p:to>
                                    </p:set>
                                    <p:animEffect transition="in" filter="fade">
                                      <p:cBhvr>
                                        <p:cTn id="172"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1" grpId="0" animBg="1"/>
      <p:bldP spid="26" grpId="0" animBg="1"/>
      <p:bldP spid="39" grpId="0" animBg="1"/>
      <p:bldP spid="47" grpId="0" animBg="1"/>
      <p:bldP spid="48" grpId="0" animBg="1"/>
      <p:bldP spid="50" grpId="0"/>
      <p:bldP spid="63" grpId="0"/>
      <p:bldP spid="64" grpId="0" animBg="1"/>
      <p:bldP spid="65" grpId="0"/>
      <p:bldP spid="66" grpId="0"/>
      <p:bldP spid="67" grpId="0" animBg="1"/>
      <p:bldP spid="69" grpId="0"/>
      <p:bldP spid="90" grpId="0" animBg="1"/>
      <p:bldP spid="91" grpId="0"/>
      <p:bldP spid="100" grpId="0"/>
      <p:bldP spid="107" grpId="0" animBg="1"/>
      <p:bldP spid="156" grpId="0" animBg="1"/>
      <p:bldP spid="174"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229" y="1175226"/>
            <a:ext cx="9087771" cy="3912738"/>
          </a:xfrm>
          <a:prstGeom prst="rect">
            <a:avLst/>
          </a:prstGeom>
        </p:spPr>
        <p:txBody>
          <a:bodyPr wrap="square">
            <a:spAutoFit/>
          </a:bodyPr>
          <a:lstStyle/>
          <a:p>
            <a:pPr indent="304800" algn="just">
              <a:lnSpc>
                <a:spcPts val="2250"/>
              </a:lnSpc>
            </a:pPr>
            <a:r>
              <a:rPr lang="zh-CN" altLang="zh-CN" sz="1500" kern="100" dirty="0">
                <a:solidFill>
                  <a:srgbClr val="7030A0"/>
                </a:solidFill>
                <a:latin typeface="方正小标宋简体" pitchFamily="2" charset="-122"/>
                <a:ea typeface="方正小标宋简体" pitchFamily="2" charset="-122"/>
                <a:cs typeface="方正小标宋简体" pitchFamily="2" charset="-122"/>
              </a:rPr>
              <a:t>（</a:t>
            </a:r>
            <a:r>
              <a:rPr lang="en-US" altLang="zh-CN" sz="1500" kern="100" dirty="0">
                <a:solidFill>
                  <a:srgbClr val="7030A0"/>
                </a:solidFill>
                <a:latin typeface="方正小标宋简体" pitchFamily="2" charset="-122"/>
                <a:ea typeface="方正小标宋简体" pitchFamily="2" charset="-122"/>
                <a:cs typeface="方正小标宋简体" pitchFamily="2" charset="-122"/>
              </a:rPr>
              <a:t>1</a:t>
            </a:r>
            <a:r>
              <a:rPr lang="zh-CN" altLang="zh-CN" sz="1500" kern="100" dirty="0">
                <a:solidFill>
                  <a:srgbClr val="7030A0"/>
                </a:solidFill>
                <a:latin typeface="方正小标宋简体" pitchFamily="2" charset="-122"/>
                <a:ea typeface="方正小标宋简体" pitchFamily="2" charset="-122"/>
                <a:cs typeface="方正小标宋简体" pitchFamily="2" charset="-122"/>
              </a:rPr>
              <a:t>）宣传教育，提前告知</a:t>
            </a:r>
            <a:r>
              <a:rPr lang="zh-CN" altLang="zh-CN" sz="1500" kern="100" dirty="0">
                <a:latin typeface="方正小标宋简体" pitchFamily="2" charset="-122"/>
                <a:ea typeface="方正小标宋简体" pitchFamily="2" charset="-122"/>
                <a:cs typeface="方正小标宋简体" pitchFamily="2" charset="-122"/>
              </a:rPr>
              <a:t>。</a:t>
            </a:r>
          </a:p>
          <a:p>
            <a:pPr indent="304800" algn="just">
              <a:lnSpc>
                <a:spcPts val="2250"/>
              </a:lnSpc>
            </a:pPr>
            <a:r>
              <a:rPr lang="en-US" altLang="zh-CN" sz="1500" kern="100" dirty="0">
                <a:latin typeface="方正小标宋简体" pitchFamily="2" charset="-122"/>
                <a:ea typeface="方正小标宋简体" pitchFamily="2" charset="-122"/>
              </a:rPr>
              <a:t>1.</a:t>
            </a:r>
            <a:r>
              <a:rPr lang="zh-CN" altLang="zh-CN" sz="1500" kern="100" dirty="0">
                <a:latin typeface="方正小标宋简体" pitchFamily="2" charset="-122"/>
                <a:ea typeface="方正小标宋简体" pitchFamily="2" charset="-122"/>
              </a:rPr>
              <a:t>每学年开学前，通过学校网站或微信群及下发资助政策宣传页、致学生家长的一封信、资助政策指南等多种途径和方式，提前做好资助政策宣传工作。</a:t>
            </a:r>
            <a:r>
              <a:rPr lang="en-US" altLang="zh-CN" sz="1500" kern="100" dirty="0">
                <a:latin typeface="方正小标宋简体" pitchFamily="2" charset="-122"/>
                <a:ea typeface="方正小标宋简体" pitchFamily="2" charset="-122"/>
              </a:rPr>
              <a:t>2.</a:t>
            </a:r>
            <a:r>
              <a:rPr lang="zh-CN" altLang="zh-CN" sz="1500" kern="100" dirty="0">
                <a:latin typeface="方正小标宋简体" pitchFamily="2" charset="-122"/>
                <a:ea typeface="方正小标宋简体" pitchFamily="2" charset="-122"/>
              </a:rPr>
              <a:t>各班级要在家庭经济困难学生认定工作前</a:t>
            </a:r>
            <a:r>
              <a:rPr lang="en-US" altLang="zh-CN" sz="1500" kern="100" dirty="0">
                <a:latin typeface="方正小标宋简体" pitchFamily="2" charset="-122"/>
                <a:ea typeface="方正小标宋简体" pitchFamily="2" charset="-122"/>
              </a:rPr>
              <a:t>,</a:t>
            </a:r>
            <a:r>
              <a:rPr lang="zh-CN" altLang="zh-CN" sz="1500" kern="100" dirty="0">
                <a:latin typeface="方正小标宋简体" pitchFamily="2" charset="-122"/>
                <a:ea typeface="方正小标宋简体" pitchFamily="2" charset="-122"/>
              </a:rPr>
              <a:t>组织开展资助育人主题班会</a:t>
            </a:r>
            <a:r>
              <a:rPr lang="zh-CN" altLang="en-US" sz="1500" kern="100" dirty="0">
                <a:latin typeface="方正小标宋简体" pitchFamily="2" charset="-122"/>
                <a:ea typeface="方正小标宋简体" pitchFamily="2" charset="-122"/>
              </a:rPr>
              <a:t>，</a:t>
            </a:r>
            <a:r>
              <a:rPr lang="zh-CN" altLang="zh-CN" sz="1500" kern="100" dirty="0">
                <a:latin typeface="方正小标宋简体" pitchFamily="2" charset="-122"/>
                <a:ea typeface="方正小标宋简体" pitchFamily="2" charset="-122"/>
              </a:rPr>
              <a:t>辅导员、班主任要深入学生班级、寝室</a:t>
            </a:r>
            <a:r>
              <a:rPr lang="en-US" altLang="zh-CN" sz="1500" kern="100" dirty="0">
                <a:latin typeface="方正小标宋简体" pitchFamily="2" charset="-122"/>
                <a:ea typeface="方正小标宋简体" pitchFamily="2" charset="-122"/>
              </a:rPr>
              <a:t>,</a:t>
            </a:r>
            <a:r>
              <a:rPr lang="zh-CN" altLang="zh-CN" sz="1500" kern="100" dirty="0">
                <a:latin typeface="方正小标宋简体" pitchFamily="2" charset="-122"/>
                <a:ea typeface="方正小标宋简体" pitchFamily="2" charset="-122"/>
              </a:rPr>
              <a:t>与学生面对面交流</a:t>
            </a:r>
            <a:r>
              <a:rPr lang="en-US" altLang="zh-CN" sz="1500" kern="100" dirty="0">
                <a:latin typeface="方正小标宋简体" pitchFamily="2" charset="-122"/>
                <a:ea typeface="方正小标宋简体" pitchFamily="2" charset="-122"/>
              </a:rPr>
              <a:t>,</a:t>
            </a:r>
            <a:r>
              <a:rPr lang="zh-CN" altLang="zh-CN" sz="1500" kern="100" dirty="0">
                <a:latin typeface="方正小标宋简体" pitchFamily="2" charset="-122"/>
                <a:ea typeface="方正小标宋简体" pitchFamily="2" charset="-122"/>
              </a:rPr>
              <a:t>帮助学生分析自己</a:t>
            </a:r>
            <a:r>
              <a:rPr lang="zh-CN" altLang="zh-CN" sz="1500" kern="100" dirty="0">
                <a:latin typeface="方正小标宋简体" pitchFamily="2" charset="-122"/>
                <a:ea typeface="方正小标宋简体" pitchFamily="2" charset="-122"/>
                <a:cs typeface="方正小标宋简体" pitchFamily="2" charset="-122"/>
              </a:rPr>
              <a:t>的家庭具体情况。要结合学校德育教育，帮助学生了解自己的家庭经济状况，引导学生正确认识贫富差别，培养学生的家庭和社会责任感。这一步是不仅为帮助学生申请家庭经济困难学生做铺垫，更为问卷调研作铺垫。</a:t>
            </a:r>
            <a:endParaRPr lang="en-US" altLang="zh-CN" sz="1500" kern="100" dirty="0">
              <a:latin typeface="方正小标宋简体" pitchFamily="2" charset="-122"/>
              <a:ea typeface="方正小标宋简体" pitchFamily="2" charset="-122"/>
              <a:cs typeface="方正小标宋简体" pitchFamily="2" charset="-122"/>
            </a:endParaRPr>
          </a:p>
          <a:p>
            <a:pPr indent="304800" algn="just">
              <a:lnSpc>
                <a:spcPts val="2250"/>
              </a:lnSpc>
            </a:pPr>
            <a:r>
              <a:rPr lang="zh-CN" altLang="zh-CN" sz="1500" kern="100" dirty="0">
                <a:solidFill>
                  <a:srgbClr val="7030A0"/>
                </a:solidFill>
                <a:latin typeface="方正小标宋简体" pitchFamily="2" charset="-122"/>
                <a:ea typeface="方正小标宋简体" pitchFamily="2" charset="-122"/>
                <a:cs typeface="方正小标宋简体" pitchFamily="2" charset="-122"/>
              </a:rPr>
              <a:t>（</a:t>
            </a:r>
            <a:r>
              <a:rPr lang="en-US" altLang="zh-CN" sz="1500" kern="100" dirty="0">
                <a:solidFill>
                  <a:srgbClr val="7030A0"/>
                </a:solidFill>
                <a:latin typeface="方正小标宋简体" pitchFamily="2" charset="-122"/>
                <a:ea typeface="方正小标宋简体" pitchFamily="2" charset="-122"/>
                <a:cs typeface="方正小标宋简体" pitchFamily="2" charset="-122"/>
              </a:rPr>
              <a:t>2</a:t>
            </a:r>
            <a:r>
              <a:rPr lang="zh-CN" altLang="zh-CN" sz="1500" kern="100" dirty="0">
                <a:solidFill>
                  <a:srgbClr val="7030A0"/>
                </a:solidFill>
                <a:latin typeface="方正小标宋简体" pitchFamily="2" charset="-122"/>
                <a:ea typeface="方正小标宋简体" pitchFamily="2" charset="-122"/>
                <a:cs typeface="方正小标宋简体" pitchFamily="2" charset="-122"/>
              </a:rPr>
              <a:t>）问卷调研，制定认定标准。</a:t>
            </a:r>
            <a:r>
              <a:rPr lang="zh-CN" altLang="en-US" sz="1500" kern="100" dirty="0">
                <a:latin typeface="方正小标宋简体" pitchFamily="2" charset="-122"/>
                <a:ea typeface="方正小标宋简体" pitchFamily="2" charset="-122"/>
                <a:cs typeface="方正小标宋简体" pitchFamily="2" charset="-122"/>
              </a:rPr>
              <a:t>淄博市学生资助信息管理系统，统一填报问卷调查。具体安排按照最新要求执行。</a:t>
            </a:r>
            <a:r>
              <a:rPr lang="en-US" altLang="zh-CN" sz="1500" kern="100" dirty="0">
                <a:latin typeface="方正小标宋简体" pitchFamily="2" charset="-122"/>
                <a:ea typeface="方正小标宋简体" pitchFamily="2" charset="-122"/>
                <a:cs typeface="方正小标宋简体" pitchFamily="2" charset="-122"/>
              </a:rPr>
              <a:t> 2022</a:t>
            </a:r>
            <a:r>
              <a:rPr lang="zh-CN" altLang="zh-CN" sz="1500" kern="100" dirty="0">
                <a:latin typeface="方正小标宋简体" pitchFamily="2" charset="-122"/>
                <a:ea typeface="方正小标宋简体" pitchFamily="2" charset="-122"/>
                <a:cs typeface="方正小标宋简体" pitchFamily="2" charset="-122"/>
              </a:rPr>
              <a:t>年</a:t>
            </a:r>
            <a:r>
              <a:rPr lang="zh-CN" altLang="en-US" sz="1500" kern="100" dirty="0">
                <a:latin typeface="方正小标宋简体" pitchFamily="2" charset="-122"/>
                <a:ea typeface="方正小标宋简体" pitchFamily="2" charset="-122"/>
                <a:cs typeface="方正小标宋简体" pitchFamily="2" charset="-122"/>
              </a:rPr>
              <a:t>执行</a:t>
            </a:r>
            <a:r>
              <a:rPr lang="zh-CN" altLang="zh-CN" sz="1500" kern="100" dirty="0">
                <a:latin typeface="方正小标宋简体" pitchFamily="2" charset="-122"/>
                <a:ea typeface="方正小标宋简体" pitchFamily="2" charset="-122"/>
                <a:cs typeface="方正小标宋简体" pitchFamily="2" charset="-122"/>
              </a:rPr>
              <a:t>淄博市</a:t>
            </a:r>
            <a:r>
              <a:rPr lang="zh-CN" altLang="en-US" sz="1500" kern="100" dirty="0">
                <a:latin typeface="方正小标宋简体" pitchFamily="2" charset="-122"/>
                <a:ea typeface="方正小标宋简体" pitchFamily="2" charset="-122"/>
                <a:cs typeface="方正小标宋简体" pitchFamily="2" charset="-122"/>
              </a:rPr>
              <a:t>统一认定</a:t>
            </a:r>
            <a:r>
              <a:rPr lang="zh-CN" altLang="zh-CN" sz="1500" kern="100" dirty="0">
                <a:latin typeface="方正小标宋简体" pitchFamily="2" charset="-122"/>
                <a:ea typeface="方正小标宋简体" pitchFamily="2" charset="-122"/>
                <a:cs typeface="方正小标宋简体" pitchFamily="2" charset="-122"/>
              </a:rPr>
              <a:t>标准</a:t>
            </a:r>
            <a:r>
              <a:rPr lang="zh-CN" altLang="en-US" sz="1500" kern="100" dirty="0">
                <a:latin typeface="方正小标宋简体" pitchFamily="2" charset="-122"/>
                <a:ea typeface="方正小标宋简体" pitchFamily="2" charset="-122"/>
                <a:cs typeface="方正小标宋简体" pitchFamily="2" charset="-122"/>
              </a:rPr>
              <a:t>。</a:t>
            </a:r>
            <a:endParaRPr lang="en-US" altLang="zh-CN" sz="1500" kern="100" dirty="0">
              <a:latin typeface="方正小标宋简体" pitchFamily="2" charset="-122"/>
              <a:ea typeface="方正小标宋简体" pitchFamily="2" charset="-122"/>
              <a:cs typeface="方正小标宋简体" pitchFamily="2" charset="-122"/>
            </a:endParaRPr>
          </a:p>
          <a:p>
            <a:pPr indent="304800" algn="just">
              <a:lnSpc>
                <a:spcPts val="2250"/>
              </a:lnSpc>
            </a:pPr>
            <a:r>
              <a:rPr lang="zh-CN" altLang="zh-CN" sz="1500" kern="100" dirty="0">
                <a:solidFill>
                  <a:srgbClr val="7030A0"/>
                </a:solidFill>
                <a:latin typeface="方正小标宋简体" pitchFamily="2" charset="-122"/>
                <a:ea typeface="方正小标宋简体" pitchFamily="2" charset="-122"/>
                <a:cs typeface="方正小标宋简体" pitchFamily="2" charset="-122"/>
              </a:rPr>
              <a:t>（</a:t>
            </a:r>
            <a:r>
              <a:rPr lang="en-US" altLang="zh-CN" sz="1500" kern="100" dirty="0">
                <a:solidFill>
                  <a:srgbClr val="7030A0"/>
                </a:solidFill>
                <a:latin typeface="方正小标宋简体" pitchFamily="2" charset="-122"/>
                <a:ea typeface="方正小标宋简体" pitchFamily="2" charset="-122"/>
                <a:cs typeface="方正小标宋简体" pitchFamily="2" charset="-122"/>
              </a:rPr>
              <a:t>3</a:t>
            </a:r>
            <a:r>
              <a:rPr lang="zh-CN" altLang="zh-CN" sz="1500" kern="100" dirty="0">
                <a:solidFill>
                  <a:srgbClr val="7030A0"/>
                </a:solidFill>
                <a:latin typeface="方正小标宋简体" pitchFamily="2" charset="-122"/>
                <a:ea typeface="方正小标宋简体" pitchFamily="2" charset="-122"/>
                <a:cs typeface="方正小标宋简体" pitchFamily="2" charset="-122"/>
              </a:rPr>
              <a:t>）学生提交认定申请，评议小组评议。</a:t>
            </a:r>
            <a:r>
              <a:rPr lang="zh-CN" altLang="en-US" sz="1600" kern="100" dirty="0">
                <a:solidFill>
                  <a:srgbClr val="FF0000"/>
                </a:solidFill>
                <a:latin typeface="方正小标宋简体" pitchFamily="2" charset="-122"/>
                <a:ea typeface="方正小标宋简体" pitchFamily="2" charset="-122"/>
                <a:cs typeface="方正小标宋简体" pitchFamily="2" charset="-122"/>
                <a:sym typeface="+mn-ea"/>
              </a:rPr>
              <a:t>班级评议小组</a:t>
            </a:r>
            <a:r>
              <a:rPr lang="zh-CN" altLang="en-US" sz="1600" kern="100" dirty="0">
                <a:latin typeface="方正小标宋简体" pitchFamily="2" charset="-122"/>
                <a:ea typeface="方正小标宋简体" pitchFamily="2" charset="-122"/>
                <a:cs typeface="方正小标宋简体" pitchFamily="2" charset="-122"/>
                <a:sym typeface="+mn-ea"/>
              </a:rPr>
              <a:t>（由班主任任组长，任课教师、学生代表或家长代表担任成员，学生代表或家长代表人数合理配置，一般不低于班级人数的</a:t>
            </a:r>
            <a:r>
              <a:rPr lang="en-US" altLang="zh-CN" sz="1600" kern="100" dirty="0">
                <a:latin typeface="方正小标宋简体" pitchFamily="2" charset="-122"/>
                <a:ea typeface="方正小标宋简体" pitchFamily="2" charset="-122"/>
                <a:cs typeface="方正小标宋简体" pitchFamily="2" charset="-122"/>
                <a:sym typeface="+mn-ea"/>
              </a:rPr>
              <a:t>10%</a:t>
            </a:r>
            <a:r>
              <a:rPr lang="zh-CN" altLang="en-US" sz="1600" kern="100" dirty="0">
                <a:latin typeface="方正小标宋简体" pitchFamily="2" charset="-122"/>
                <a:ea typeface="方正小标宋简体" pitchFamily="2" charset="-122"/>
                <a:cs typeface="方正小标宋简体" pitchFamily="2" charset="-122"/>
                <a:sym typeface="+mn-ea"/>
              </a:rPr>
              <a:t>，评议对象不应作为评议小组成员）评议。结合学生日常消费行为等因素，确定家庭经济困难学生资格，并按困难程度进行排序，报认定小组审核。这环节有两个要注意的地方，一是学生申请表的填写和证明材料的提供。二是评议小组成员评议工作记录的问题。要留存评议工作记录，存档备查</a:t>
            </a:r>
            <a:r>
              <a:rPr lang="zh-CN" altLang="zh-CN" sz="1600" kern="100" dirty="0">
                <a:latin typeface="方正小标宋简体" pitchFamily="2" charset="-122"/>
                <a:ea typeface="方正小标宋简体" pitchFamily="2" charset="-122"/>
                <a:cs typeface="方正小标宋简体" pitchFamily="2" charset="-122"/>
                <a:sym typeface="+mn-ea"/>
              </a:rPr>
              <a:t>。</a:t>
            </a:r>
            <a:endParaRPr lang="zh-CN" altLang="zh-CN" sz="1500" kern="100" dirty="0">
              <a:latin typeface="方正小标宋简体" pitchFamily="2" charset="-122"/>
              <a:ea typeface="方正小标宋简体" pitchFamily="2" charset="-122"/>
              <a:cs typeface="方正小标宋简体" pitchFamily="2" charset="-122"/>
            </a:endParaRPr>
          </a:p>
        </p:txBody>
      </p:sp>
      <p:sp>
        <p:nvSpPr>
          <p:cNvPr id="4" name="文本框 3"/>
          <p:cNvSpPr txBox="1"/>
          <p:nvPr/>
        </p:nvSpPr>
        <p:spPr>
          <a:xfrm>
            <a:off x="475629" y="898292"/>
            <a:ext cx="4211409" cy="323165"/>
          </a:xfrm>
          <a:prstGeom prst="rect">
            <a:avLst/>
          </a:prstGeom>
          <a:noFill/>
        </p:spPr>
        <p:txBody>
          <a:bodyPr wrap="none" rtlCol="0">
            <a:spAutoFit/>
          </a:bodyPr>
          <a:lstStyle/>
          <a:p>
            <a:pPr indent="304800" algn="just">
              <a:lnSpc>
                <a:spcPts val="1800"/>
              </a:lnSpc>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一）家庭经济困难想学生</a:t>
            </a:r>
            <a:r>
              <a:rPr lang="zh-CN" altLang="zh-CN" sz="1500" kern="100" dirty="0">
                <a:latin typeface="方正小标宋简体" pitchFamily="2" charset="-122"/>
                <a:ea typeface="方正小标宋简体" pitchFamily="2" charset="-122"/>
                <a:cs typeface="Times New Roman" pitchFamily="18" charset="0"/>
                <a:sym typeface="+mn-ea"/>
              </a:rPr>
              <a:t>认定</a:t>
            </a:r>
            <a:r>
              <a:rPr lang="zh-CN" altLang="en-US" sz="1500" kern="100" dirty="0">
                <a:solidFill>
                  <a:srgbClr val="FF0000"/>
                </a:solidFill>
                <a:latin typeface="方正小标宋简体" pitchFamily="2" charset="-122"/>
                <a:ea typeface="方正小标宋简体" pitchFamily="2" charset="-122"/>
                <a:cs typeface="Times New Roman" pitchFamily="18" charset="0"/>
                <a:sym typeface="+mn-ea"/>
              </a:rPr>
              <a:t>具体</a:t>
            </a:r>
            <a:r>
              <a:rPr lang="zh-CN" altLang="zh-CN" sz="1500" kern="100" dirty="0">
                <a:latin typeface="方正小标宋简体" pitchFamily="2" charset="-122"/>
                <a:ea typeface="方正小标宋简体" pitchFamily="2" charset="-122"/>
                <a:cs typeface="Times New Roman" pitchFamily="18" charset="0"/>
                <a:sym typeface="+mn-ea"/>
              </a:rPr>
              <a:t>工作程序</a:t>
            </a:r>
            <a:endParaRPr lang="en-US" altLang="zh-CN" sz="1500" kern="100" dirty="0">
              <a:latin typeface="方正小标宋简体" pitchFamily="2" charset="-122"/>
              <a:ea typeface="方正小标宋简体" pitchFamily="2" charset="-122"/>
              <a:cs typeface="Times New Roman" pitchFamily="18" charset="0"/>
            </a:endParaRPr>
          </a:p>
        </p:txBody>
      </p:sp>
      <p:sp>
        <p:nvSpPr>
          <p:cNvPr id="5"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extLst>
      <p:ext uri="{BB962C8B-B14F-4D97-AF65-F5344CB8AC3E}">
        <p14:creationId xmlns:p14="http://schemas.microsoft.com/office/powerpoint/2010/main" val="614825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5FA5CCB-EE2B-47A3-BA67-D8F9A2CD27F5}"/>
              </a:ext>
            </a:extLst>
          </p:cNvPr>
          <p:cNvSpPr>
            <a:spLocks noGrp="1"/>
          </p:cNvSpPr>
          <p:nvPr>
            <p:ph idx="1"/>
          </p:nvPr>
        </p:nvSpPr>
        <p:spPr>
          <a:xfrm>
            <a:off x="56229" y="1240273"/>
            <a:ext cx="9001387" cy="4209460"/>
          </a:xfrm>
        </p:spPr>
        <p:txBody>
          <a:bodyPr/>
          <a:lstStyle/>
          <a:p>
            <a:pPr marL="0" indent="0">
              <a:buNone/>
            </a:pPr>
            <a:r>
              <a:rPr lang="zh-CN" altLang="en-US" sz="2400" b="1" dirty="0">
                <a:solidFill>
                  <a:srgbClr val="C00000"/>
                </a:solidFill>
              </a:rPr>
              <a:t>特别提醒：</a:t>
            </a:r>
            <a:r>
              <a:rPr lang="zh-CN" altLang="zh-CN" dirty="0"/>
              <a:t>各班级首先全面排查本班学生去年受资助情况：</a:t>
            </a:r>
            <a:endParaRPr lang="en-US" altLang="zh-CN" dirty="0"/>
          </a:p>
          <a:p>
            <a:pPr marL="0" indent="0">
              <a:buNone/>
            </a:pPr>
            <a:r>
              <a:rPr lang="zh-CN" altLang="zh-CN" dirty="0"/>
              <a:t>（</a:t>
            </a:r>
            <a:r>
              <a:rPr lang="en-US" altLang="zh-CN" dirty="0"/>
              <a:t>1</a:t>
            </a:r>
            <a:r>
              <a:rPr lang="zh-CN" altLang="zh-CN" dirty="0"/>
              <a:t>）是否存在</a:t>
            </a:r>
            <a:r>
              <a:rPr lang="zh-CN" altLang="zh-CN" dirty="0">
                <a:solidFill>
                  <a:srgbClr val="FF0000"/>
                </a:solidFill>
              </a:rPr>
              <a:t>建档立卡等特殊困难学生</a:t>
            </a:r>
            <a:r>
              <a:rPr lang="zh-CN" altLang="zh-CN" dirty="0"/>
              <a:t>。（含非建档立卡的残疾学生、低保家庭学生、特困救助供养学生及淄博户籍低保边缘、因伤因病持续支出型困难家庭中的在校生，即时帮扶人口中的在校生以及孤儿、重点困境儿童、事实无人扶养儿童、烈士子女及残疾人子女等）。这批学生原则上要纳入家庭经济困难学生认定中。如果这类学生不申请，须学生本人及监护人书面说明理由，签字确认后，学校存档备查，并逐级上报市学生资助管理机构。</a:t>
            </a:r>
            <a:endParaRPr lang="en-US" altLang="zh-CN" dirty="0"/>
          </a:p>
          <a:p>
            <a:pPr marL="0" indent="0">
              <a:buNone/>
            </a:pPr>
            <a:r>
              <a:rPr lang="zh-CN" altLang="zh-CN" dirty="0"/>
              <a:t>（</a:t>
            </a:r>
            <a:r>
              <a:rPr lang="en-US" altLang="zh-CN" dirty="0"/>
              <a:t>2</a:t>
            </a:r>
            <a:r>
              <a:rPr lang="zh-CN" altLang="zh-CN" dirty="0"/>
              <a:t>）是否存在</a:t>
            </a:r>
            <a:r>
              <a:rPr lang="zh-CN" altLang="zh-CN" dirty="0">
                <a:solidFill>
                  <a:srgbClr val="FF0000"/>
                </a:solidFill>
              </a:rPr>
              <a:t>去年（高一：初中阶段）受资助今年不再申请的学生</a:t>
            </a:r>
            <a:r>
              <a:rPr lang="zh-CN" altLang="zh-CN" dirty="0"/>
              <a:t>，须通过学生本人或监护人了解情况和原因，经级部汇总由学校资助中心写入家庭经济困难学生认定报告中。</a:t>
            </a:r>
            <a:endParaRPr lang="en-US" altLang="zh-CN" dirty="0"/>
          </a:p>
          <a:p>
            <a:pPr marL="0" indent="0">
              <a:buNone/>
            </a:pPr>
            <a:r>
              <a:rPr lang="zh-CN" altLang="zh-CN" dirty="0"/>
              <a:t>（</a:t>
            </a:r>
            <a:r>
              <a:rPr lang="en-US" altLang="zh-CN" dirty="0"/>
              <a:t>3</a:t>
            </a:r>
            <a:r>
              <a:rPr lang="zh-CN" altLang="zh-CN" dirty="0"/>
              <a:t>）今年</a:t>
            </a:r>
            <a:r>
              <a:rPr lang="zh-CN" altLang="zh-CN" dirty="0">
                <a:solidFill>
                  <a:srgbClr val="FF0000"/>
                </a:solidFill>
              </a:rPr>
              <a:t>新申请的学生</a:t>
            </a:r>
            <a:r>
              <a:rPr lang="zh-CN" altLang="zh-CN" dirty="0"/>
              <a:t>，仔细询问致贫原因和困难情况，全部纳入家庭经济困难学生认定范围评审</a:t>
            </a:r>
            <a:r>
              <a:rPr lang="zh-CN" altLang="en-US" dirty="0"/>
              <a:t>。</a:t>
            </a:r>
            <a:r>
              <a:rPr lang="zh-CN" altLang="zh-CN" dirty="0"/>
              <a:t>。</a:t>
            </a:r>
            <a:endParaRPr lang="zh-CN" altLang="en-US" dirty="0"/>
          </a:p>
        </p:txBody>
      </p:sp>
      <p:sp>
        <p:nvSpPr>
          <p:cNvPr id="6" name="文本框 5">
            <a:extLst>
              <a:ext uri="{FF2B5EF4-FFF2-40B4-BE49-F238E27FC236}">
                <a16:creationId xmlns:a16="http://schemas.microsoft.com/office/drawing/2014/main" id="{648BA8C6-0176-4C9C-A7F7-D8915CFCDD67}"/>
              </a:ext>
            </a:extLst>
          </p:cNvPr>
          <p:cNvSpPr txBox="1"/>
          <p:nvPr/>
        </p:nvSpPr>
        <p:spPr>
          <a:xfrm>
            <a:off x="475629" y="898292"/>
            <a:ext cx="4211409" cy="323165"/>
          </a:xfrm>
          <a:prstGeom prst="rect">
            <a:avLst/>
          </a:prstGeom>
          <a:noFill/>
        </p:spPr>
        <p:txBody>
          <a:bodyPr wrap="none" rtlCol="0">
            <a:spAutoFit/>
          </a:bodyPr>
          <a:lstStyle/>
          <a:p>
            <a:pPr indent="304800" algn="just">
              <a:lnSpc>
                <a:spcPts val="1800"/>
              </a:lnSpc>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一）家庭经济困难想学生</a:t>
            </a:r>
            <a:r>
              <a:rPr lang="zh-CN" altLang="zh-CN" sz="1500" kern="100" dirty="0">
                <a:latin typeface="方正小标宋简体" pitchFamily="2" charset="-122"/>
                <a:ea typeface="方正小标宋简体" pitchFamily="2" charset="-122"/>
                <a:cs typeface="Times New Roman" pitchFamily="18" charset="0"/>
                <a:sym typeface="+mn-ea"/>
              </a:rPr>
              <a:t>认定</a:t>
            </a:r>
            <a:r>
              <a:rPr lang="zh-CN" altLang="en-US" sz="1500" kern="100" dirty="0">
                <a:solidFill>
                  <a:srgbClr val="FF0000"/>
                </a:solidFill>
                <a:latin typeface="方正小标宋简体" pitchFamily="2" charset="-122"/>
                <a:ea typeface="方正小标宋简体" pitchFamily="2" charset="-122"/>
                <a:cs typeface="Times New Roman" pitchFamily="18" charset="0"/>
                <a:sym typeface="+mn-ea"/>
              </a:rPr>
              <a:t>具体</a:t>
            </a:r>
            <a:r>
              <a:rPr lang="zh-CN" altLang="zh-CN" sz="1500" kern="100" dirty="0">
                <a:latin typeface="方正小标宋简体" pitchFamily="2" charset="-122"/>
                <a:ea typeface="方正小标宋简体" pitchFamily="2" charset="-122"/>
                <a:cs typeface="Times New Roman" pitchFamily="18" charset="0"/>
                <a:sym typeface="+mn-ea"/>
              </a:rPr>
              <a:t>工作程序</a:t>
            </a:r>
            <a:endParaRPr lang="en-US" altLang="zh-CN" sz="1500" kern="100" dirty="0">
              <a:latin typeface="方正小标宋简体" pitchFamily="2" charset="-122"/>
              <a:ea typeface="方正小标宋简体" pitchFamily="2" charset="-122"/>
              <a:cs typeface="Times New Roman" pitchFamily="18" charset="0"/>
            </a:endParaRPr>
          </a:p>
        </p:txBody>
      </p:sp>
      <p:sp>
        <p:nvSpPr>
          <p:cNvPr id="7" name="文本框 9">
            <a:extLst>
              <a:ext uri="{FF2B5EF4-FFF2-40B4-BE49-F238E27FC236}">
                <a16:creationId xmlns:a16="http://schemas.microsoft.com/office/drawing/2014/main" id="{71405478-DB0D-4B02-8140-CE23816D4C1A}"/>
              </a:ext>
            </a:extLst>
          </p:cNvPr>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8" name="图片 7">
            <a:extLst>
              <a:ext uri="{FF2B5EF4-FFF2-40B4-BE49-F238E27FC236}">
                <a16:creationId xmlns:a16="http://schemas.microsoft.com/office/drawing/2014/main" id="{3F329B95-632A-4F18-AE29-064C8BB564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Tree>
    <p:extLst>
      <p:ext uri="{BB962C8B-B14F-4D97-AF65-F5344CB8AC3E}">
        <p14:creationId xmlns:p14="http://schemas.microsoft.com/office/powerpoint/2010/main" val="2086089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5629" y="898292"/>
            <a:ext cx="4211409" cy="323165"/>
          </a:xfrm>
          <a:prstGeom prst="rect">
            <a:avLst/>
          </a:prstGeom>
          <a:noFill/>
        </p:spPr>
        <p:txBody>
          <a:bodyPr wrap="none" rtlCol="0">
            <a:spAutoFit/>
          </a:bodyPr>
          <a:lstStyle/>
          <a:p>
            <a:pPr indent="304800" algn="just">
              <a:lnSpc>
                <a:spcPts val="1800"/>
              </a:lnSpc>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一）家庭经济困难想学生</a:t>
            </a:r>
            <a:r>
              <a:rPr lang="zh-CN" altLang="zh-CN" sz="1500" kern="100" dirty="0">
                <a:latin typeface="方正小标宋简体" pitchFamily="2" charset="-122"/>
                <a:ea typeface="方正小标宋简体" pitchFamily="2" charset="-122"/>
                <a:cs typeface="Times New Roman" pitchFamily="18" charset="0"/>
                <a:sym typeface="+mn-ea"/>
              </a:rPr>
              <a:t>认定</a:t>
            </a:r>
            <a:r>
              <a:rPr lang="zh-CN" altLang="en-US" sz="1500" kern="100" dirty="0">
                <a:solidFill>
                  <a:srgbClr val="FF0000"/>
                </a:solidFill>
                <a:latin typeface="方正小标宋简体" pitchFamily="2" charset="-122"/>
                <a:ea typeface="方正小标宋简体" pitchFamily="2" charset="-122"/>
                <a:cs typeface="Times New Roman" pitchFamily="18" charset="0"/>
                <a:sym typeface="+mn-ea"/>
              </a:rPr>
              <a:t>具体</a:t>
            </a:r>
            <a:r>
              <a:rPr lang="zh-CN" altLang="zh-CN" sz="1500" kern="100" dirty="0">
                <a:latin typeface="方正小标宋简体" pitchFamily="2" charset="-122"/>
                <a:ea typeface="方正小标宋简体" pitchFamily="2" charset="-122"/>
                <a:cs typeface="Times New Roman" pitchFamily="18" charset="0"/>
                <a:sym typeface="+mn-ea"/>
              </a:rPr>
              <a:t>工作程序</a:t>
            </a:r>
            <a:endParaRPr lang="en-US" altLang="zh-CN" sz="1500" kern="100" dirty="0">
              <a:latin typeface="方正小标宋简体" pitchFamily="2" charset="-122"/>
              <a:ea typeface="方正小标宋简体" pitchFamily="2" charset="-122"/>
              <a:cs typeface="Times New Roman" pitchFamily="18" charset="0"/>
            </a:endParaRPr>
          </a:p>
        </p:txBody>
      </p:sp>
      <p:sp>
        <p:nvSpPr>
          <p:cNvPr id="5"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7" name="内容占位符 2"/>
          <p:cNvSpPr>
            <a:spLocks noGrp="1"/>
          </p:cNvSpPr>
          <p:nvPr>
            <p:ph idx="1"/>
          </p:nvPr>
        </p:nvSpPr>
        <p:spPr>
          <a:xfrm>
            <a:off x="667988" y="1240273"/>
            <a:ext cx="8195925" cy="3685954"/>
          </a:xfrm>
        </p:spPr>
        <p:txBody>
          <a:bodyPr>
            <a:normAutofit fontScale="92500"/>
          </a:bodyPr>
          <a:lstStyle/>
          <a:p>
            <a:pPr marL="0" indent="304800" algn="just">
              <a:lnSpc>
                <a:spcPts val="2250"/>
              </a:lnSpc>
            </a:pPr>
            <a:r>
              <a:rPr lang="zh-CN" altLang="en-US" kern="100" dirty="0">
                <a:solidFill>
                  <a:srgbClr val="7030A0"/>
                </a:solidFill>
                <a:latin typeface="方正小标宋简体" pitchFamily="2" charset="-122"/>
                <a:ea typeface="方正小标宋简体" pitchFamily="2" charset="-122"/>
                <a:cs typeface="方正小标宋简体" pitchFamily="2" charset="-122"/>
                <a:sym typeface="+mn-ea"/>
              </a:rPr>
              <a:t>（</a:t>
            </a:r>
            <a:r>
              <a:rPr lang="en-US" altLang="zh-CN" kern="100" dirty="0">
                <a:solidFill>
                  <a:srgbClr val="7030A0"/>
                </a:solidFill>
                <a:latin typeface="方正小标宋简体" pitchFamily="2" charset="-122"/>
                <a:ea typeface="方正小标宋简体" pitchFamily="2" charset="-122"/>
                <a:cs typeface="方正小标宋简体" pitchFamily="2" charset="-122"/>
                <a:sym typeface="+mn-ea"/>
              </a:rPr>
              <a:t>4</a:t>
            </a:r>
            <a:r>
              <a:rPr lang="zh-CN" altLang="en-US" kern="100" dirty="0">
                <a:solidFill>
                  <a:srgbClr val="7030A0"/>
                </a:solidFill>
                <a:latin typeface="方正小标宋简体" pitchFamily="2" charset="-122"/>
                <a:ea typeface="方正小标宋简体" pitchFamily="2" charset="-122"/>
                <a:cs typeface="方正小标宋简体" pitchFamily="2" charset="-122"/>
                <a:sym typeface="+mn-ea"/>
              </a:rPr>
              <a:t>）学校认定。</a:t>
            </a:r>
            <a:endParaRPr lang="en-US" altLang="zh-CN" kern="100" dirty="0">
              <a:solidFill>
                <a:srgbClr val="7030A0"/>
              </a:solidFill>
              <a:latin typeface="方正小标宋简体" pitchFamily="2" charset="-122"/>
              <a:ea typeface="方正小标宋简体" pitchFamily="2" charset="-122"/>
              <a:cs typeface="方正小标宋简体" pitchFamily="2" charset="-122"/>
              <a:sym typeface="+mn-ea"/>
            </a:endParaRPr>
          </a:p>
          <a:p>
            <a:pPr>
              <a:lnSpc>
                <a:spcPct val="120000"/>
              </a:lnSpc>
            </a:pPr>
            <a:r>
              <a:rPr lang="zh-CN" altLang="en-US" kern="100" dirty="0">
                <a:solidFill>
                  <a:srgbClr val="FF0000"/>
                </a:solidFill>
                <a:latin typeface="方正小标宋简体" pitchFamily="2" charset="-122"/>
                <a:ea typeface="方正小标宋简体" pitchFamily="2" charset="-122"/>
                <a:cs typeface="方正小标宋简体" pitchFamily="2" charset="-122"/>
                <a:sym typeface="+mn-ea"/>
              </a:rPr>
              <a:t>一是组织家访核实。</a:t>
            </a:r>
            <a:r>
              <a:rPr lang="zh-CN" altLang="en-US" kern="100" dirty="0">
                <a:latin typeface="方正小标宋简体" pitchFamily="2" charset="-122"/>
                <a:ea typeface="方正小标宋简体" pitchFamily="2" charset="-122"/>
                <a:cs typeface="方正小标宋简体" pitchFamily="2" charset="-122"/>
                <a:sym typeface="+mn-ea"/>
              </a:rPr>
              <a:t>（特殊困难学生每年必到）</a:t>
            </a:r>
            <a:endParaRPr lang="en-US" altLang="zh-CN" kern="100" dirty="0">
              <a:latin typeface="方正小标宋简体" pitchFamily="2" charset="-122"/>
              <a:ea typeface="方正小标宋简体" pitchFamily="2" charset="-122"/>
              <a:cs typeface="方正小标宋简体" pitchFamily="2" charset="-122"/>
              <a:sym typeface="+mn-ea"/>
            </a:endParaRPr>
          </a:p>
          <a:p>
            <a:pPr indent="0">
              <a:lnSpc>
                <a:spcPct val="120000"/>
              </a:lnSpc>
              <a:buNone/>
            </a:pPr>
            <a:r>
              <a:rPr lang="zh-CN" altLang="zh-CN" kern="100" dirty="0">
                <a:solidFill>
                  <a:srgbClr val="FF0000"/>
                </a:solidFill>
                <a:latin typeface="方正小标宋简体" pitchFamily="2" charset="-122"/>
                <a:ea typeface="方正小标宋简体" pitchFamily="2" charset="-122"/>
                <a:cs typeface="方正小标宋简体" pitchFamily="2" charset="-122"/>
                <a:sym typeface="+mn-ea"/>
              </a:rPr>
              <a:t>二是认定小组</a:t>
            </a:r>
            <a:r>
              <a:rPr lang="zh-CN" altLang="zh-CN" kern="100" dirty="0">
                <a:latin typeface="方正小标宋简体" pitchFamily="2" charset="-122"/>
                <a:ea typeface="方正小标宋简体" pitchFamily="2" charset="-122"/>
                <a:cs typeface="方正小标宋简体" pitchFamily="2" charset="-122"/>
                <a:sym typeface="+mn-ea"/>
              </a:rPr>
              <a:t>（年级(专业、系)成立由主要负责人任组长的认定小组）</a:t>
            </a:r>
            <a:r>
              <a:rPr lang="zh-CN" altLang="zh-CN" kern="100" dirty="0">
                <a:solidFill>
                  <a:srgbClr val="FF0000"/>
                </a:solidFill>
                <a:latin typeface="方正小标宋简体" pitchFamily="2" charset="-122"/>
                <a:ea typeface="方正小标宋简体" pitchFamily="2" charset="-122"/>
                <a:cs typeface="方正小标宋简体" pitchFamily="2" charset="-122"/>
                <a:sym typeface="+mn-ea"/>
              </a:rPr>
              <a:t>认定</a:t>
            </a:r>
            <a:r>
              <a:rPr lang="zh-CN" altLang="zh-CN" kern="100" dirty="0">
                <a:latin typeface="方正小标宋简体" pitchFamily="2" charset="-122"/>
                <a:ea typeface="方正小标宋简体" pitchFamily="2" charset="-122"/>
                <a:cs typeface="方正小标宋简体" pitchFamily="2" charset="-122"/>
                <a:sym typeface="+mn-ea"/>
              </a:rPr>
              <a:t>，认定小组汇总、审核评议小组提交的初步评议结果，统筹各评议小组家庭经济困难学生情况，初步确定家庭经济困难学生认定名单及档次。</a:t>
            </a:r>
            <a:endParaRPr lang="zh-CN" altLang="zh-CN" kern="100" dirty="0">
              <a:latin typeface="方正小标宋简体" pitchFamily="2" charset="-122"/>
              <a:ea typeface="方正小标宋简体" pitchFamily="2" charset="-122"/>
              <a:cs typeface="方正小标宋简体" pitchFamily="2" charset="-122"/>
            </a:endParaRPr>
          </a:p>
          <a:p>
            <a:pPr indent="0">
              <a:lnSpc>
                <a:spcPct val="120000"/>
              </a:lnSpc>
              <a:buNone/>
            </a:pPr>
            <a:r>
              <a:rPr lang="zh-CN" altLang="zh-CN" kern="100" dirty="0">
                <a:solidFill>
                  <a:srgbClr val="FF0000"/>
                </a:solidFill>
                <a:latin typeface="方正小标宋简体" pitchFamily="2" charset="-122"/>
                <a:ea typeface="方正小标宋简体" pitchFamily="2" charset="-122"/>
                <a:cs typeface="方正小标宋简体" pitchFamily="2" charset="-122"/>
                <a:sym typeface="+mn-ea"/>
              </a:rPr>
              <a:t>三是学校</a:t>
            </a:r>
            <a:r>
              <a:rPr lang="zh-CN" altLang="zh-CN" kern="100" dirty="0">
                <a:solidFill>
                  <a:schemeClr val="tx1">
                    <a:lumMod val="95000"/>
                    <a:lumOff val="5000"/>
                  </a:schemeClr>
                </a:solidFill>
                <a:latin typeface="方正小标宋简体" pitchFamily="2" charset="-122"/>
                <a:ea typeface="方正小标宋简体" pitchFamily="2" charset="-122"/>
                <a:cs typeface="方正小标宋简体" pitchFamily="2" charset="-122"/>
                <a:sym typeface="+mn-ea"/>
              </a:rPr>
              <a:t>学生资助管理部门</a:t>
            </a:r>
            <a:r>
              <a:rPr lang="zh-CN" altLang="zh-CN" kern="100" dirty="0">
                <a:solidFill>
                  <a:srgbClr val="FF0000"/>
                </a:solidFill>
                <a:latin typeface="方正小标宋简体" pitchFamily="2" charset="-122"/>
                <a:ea typeface="方正小标宋简体" pitchFamily="2" charset="-122"/>
                <a:cs typeface="方正小标宋简体" pitchFamily="2" charset="-122"/>
                <a:sym typeface="+mn-ea"/>
              </a:rPr>
              <a:t>汇总、审核</a:t>
            </a:r>
            <a:r>
              <a:rPr lang="zh-CN" altLang="zh-CN" kern="100" dirty="0">
                <a:latin typeface="方正小标宋简体" pitchFamily="2" charset="-122"/>
                <a:ea typeface="方正小标宋简体" pitchFamily="2" charset="-122"/>
                <a:cs typeface="方正小标宋简体" pitchFamily="2" charset="-122"/>
                <a:sym typeface="+mn-ea"/>
              </a:rPr>
              <a:t>认定小组提交的初步认定结果，统筹各认定小组家庭经济困难学生情况，对家庭经济困难学生认定档次予以适当调整。学校学生资助工作领导小组最终审核、批准家庭经济困难学生名单及档次。同样要留存认定工作记录</a:t>
            </a:r>
            <a:r>
              <a:rPr lang="zh-CN" altLang="en-US" kern="100" dirty="0">
                <a:latin typeface="方正小标宋简体" pitchFamily="2" charset="-122"/>
                <a:ea typeface="方正小标宋简体" pitchFamily="2" charset="-122"/>
                <a:cs typeface="方正小标宋简体" pitchFamily="2" charset="-122"/>
                <a:sym typeface="+mn-ea"/>
              </a:rPr>
              <a:t>。</a:t>
            </a:r>
            <a:endParaRPr lang="zh-CN" altLang="zh-CN" kern="100" dirty="0">
              <a:latin typeface="方正小标宋简体" pitchFamily="2" charset="-122"/>
              <a:ea typeface="方正小标宋简体" pitchFamily="2" charset="-122"/>
              <a:cs typeface="方正小标宋简体" pitchFamily="2" charset="-122"/>
            </a:endParaRPr>
          </a:p>
        </p:txBody>
      </p:sp>
    </p:spTree>
    <p:extLst>
      <p:ext uri="{BB962C8B-B14F-4D97-AF65-F5344CB8AC3E}">
        <p14:creationId xmlns:p14="http://schemas.microsoft.com/office/powerpoint/2010/main" val="180118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checkerboard(across)">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checkerboard(across)">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checkerboard(across)">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5629" y="898292"/>
            <a:ext cx="4211409" cy="323165"/>
          </a:xfrm>
          <a:prstGeom prst="rect">
            <a:avLst/>
          </a:prstGeom>
          <a:noFill/>
        </p:spPr>
        <p:txBody>
          <a:bodyPr wrap="none" rtlCol="0">
            <a:spAutoFit/>
          </a:bodyPr>
          <a:lstStyle/>
          <a:p>
            <a:pPr indent="304800" algn="just">
              <a:lnSpc>
                <a:spcPts val="1800"/>
              </a:lnSpc>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一）家庭经济困难想学生</a:t>
            </a:r>
            <a:r>
              <a:rPr lang="zh-CN" altLang="zh-CN" sz="1500" kern="100" dirty="0">
                <a:latin typeface="方正小标宋简体" pitchFamily="2" charset="-122"/>
                <a:ea typeface="方正小标宋简体" pitchFamily="2" charset="-122"/>
                <a:cs typeface="Times New Roman" pitchFamily="18" charset="0"/>
                <a:sym typeface="+mn-ea"/>
              </a:rPr>
              <a:t>认定</a:t>
            </a:r>
            <a:r>
              <a:rPr lang="zh-CN" altLang="en-US" sz="1500" kern="100" dirty="0">
                <a:solidFill>
                  <a:srgbClr val="FF0000"/>
                </a:solidFill>
                <a:latin typeface="方正小标宋简体" pitchFamily="2" charset="-122"/>
                <a:ea typeface="方正小标宋简体" pitchFamily="2" charset="-122"/>
                <a:cs typeface="Times New Roman" pitchFamily="18" charset="0"/>
                <a:sym typeface="+mn-ea"/>
              </a:rPr>
              <a:t>具体</a:t>
            </a:r>
            <a:r>
              <a:rPr lang="zh-CN" altLang="zh-CN" sz="1500" kern="100" dirty="0">
                <a:latin typeface="方正小标宋简体" pitchFamily="2" charset="-122"/>
                <a:ea typeface="方正小标宋简体" pitchFamily="2" charset="-122"/>
                <a:cs typeface="Times New Roman" pitchFamily="18" charset="0"/>
                <a:sym typeface="+mn-ea"/>
              </a:rPr>
              <a:t>工作程序</a:t>
            </a:r>
            <a:endParaRPr lang="en-US" altLang="zh-CN" sz="1500" kern="100" dirty="0">
              <a:latin typeface="方正小标宋简体" pitchFamily="2" charset="-122"/>
              <a:ea typeface="方正小标宋简体" pitchFamily="2" charset="-122"/>
              <a:cs typeface="Times New Roman" pitchFamily="18" charset="0"/>
            </a:endParaRPr>
          </a:p>
        </p:txBody>
      </p:sp>
      <p:sp>
        <p:nvSpPr>
          <p:cNvPr id="5"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7" name="内容占位符 2"/>
          <p:cNvSpPr>
            <a:spLocks noGrp="1"/>
          </p:cNvSpPr>
          <p:nvPr>
            <p:ph idx="1"/>
          </p:nvPr>
        </p:nvSpPr>
        <p:spPr>
          <a:xfrm>
            <a:off x="395416" y="1240273"/>
            <a:ext cx="8468497" cy="3685954"/>
          </a:xfrm>
        </p:spPr>
        <p:txBody>
          <a:bodyPr>
            <a:noAutofit/>
          </a:bodyPr>
          <a:lstStyle/>
          <a:p>
            <a:pPr indent="406400" algn="just" fontAlgn="auto">
              <a:lnSpc>
                <a:spcPct val="100000"/>
              </a:lnSpc>
              <a:spcAft>
                <a:spcPts val="0"/>
              </a:spcAft>
            </a:pPr>
            <a:r>
              <a:rPr lang="zh-CN" altLang="en-US" sz="1600" kern="100" dirty="0">
                <a:solidFill>
                  <a:srgbClr val="7030A0"/>
                </a:solidFill>
                <a:latin typeface="方正小标宋简体" pitchFamily="2" charset="-122"/>
                <a:ea typeface="方正小标宋简体" pitchFamily="2" charset="-122"/>
                <a:cs typeface="方正小标宋简体" pitchFamily="2" charset="-122"/>
              </a:rPr>
              <a:t>（</a:t>
            </a:r>
            <a:r>
              <a:rPr lang="en-US" altLang="zh-CN" sz="1600" kern="100" dirty="0">
                <a:solidFill>
                  <a:srgbClr val="7030A0"/>
                </a:solidFill>
                <a:latin typeface="方正小标宋简体" pitchFamily="2" charset="-122"/>
                <a:ea typeface="方正小标宋简体" pitchFamily="2" charset="-122"/>
                <a:cs typeface="方正小标宋简体" pitchFamily="2" charset="-122"/>
              </a:rPr>
              <a:t>5</a:t>
            </a:r>
            <a:r>
              <a:rPr lang="zh-CN" altLang="en-US" sz="1600" kern="100" dirty="0">
                <a:solidFill>
                  <a:srgbClr val="7030A0"/>
                </a:solidFill>
                <a:latin typeface="方正小标宋简体" pitchFamily="2" charset="-122"/>
                <a:ea typeface="方正小标宋简体" pitchFamily="2" charset="-122"/>
                <a:cs typeface="方正小标宋简体" pitchFamily="2" charset="-122"/>
              </a:rPr>
              <a:t>）结果公示。</a:t>
            </a:r>
            <a:endParaRPr lang="en-US" altLang="zh-CN" sz="1600" kern="100" dirty="0">
              <a:solidFill>
                <a:srgbClr val="7030A0"/>
              </a:solidFill>
              <a:latin typeface="方正小标宋简体" pitchFamily="2" charset="-122"/>
              <a:ea typeface="方正小标宋简体" pitchFamily="2" charset="-122"/>
              <a:cs typeface="方正小标宋简体" pitchFamily="2" charset="-122"/>
            </a:endParaRPr>
          </a:p>
          <a:p>
            <a:pPr indent="0" algn="just" fontAlgn="auto">
              <a:lnSpc>
                <a:spcPct val="100000"/>
              </a:lnSpc>
              <a:spcAft>
                <a:spcPts val="0"/>
              </a:spcAft>
              <a:buNone/>
            </a:pPr>
            <a:r>
              <a:rPr lang="en-US" altLang="zh-CN" sz="1600" kern="100" dirty="0">
                <a:solidFill>
                  <a:srgbClr val="7030A0"/>
                </a:solidFill>
                <a:latin typeface="方正小标宋简体" pitchFamily="2" charset="-122"/>
                <a:ea typeface="方正小标宋简体" pitchFamily="2" charset="-122"/>
                <a:cs typeface="方正小标宋简体" pitchFamily="2" charset="-122"/>
              </a:rPr>
              <a:t>        </a:t>
            </a:r>
            <a:r>
              <a:rPr lang="zh-CN" altLang="en-US" sz="1600" kern="100" dirty="0">
                <a:latin typeface="方正小标宋简体" pitchFamily="2" charset="-122"/>
                <a:ea typeface="方正小标宋简体" pitchFamily="2" charset="-122"/>
                <a:cs typeface="方正小标宋简体" pitchFamily="2" charset="-122"/>
              </a:rPr>
              <a:t>评议结果在适当范围内、适当方式公示</a:t>
            </a:r>
            <a:r>
              <a:rPr lang="en-US" altLang="zh-CN" sz="1600" kern="100" dirty="0">
                <a:latin typeface="方正小标宋简体" pitchFamily="2" charset="-122"/>
                <a:ea typeface="方正小标宋简体" pitchFamily="2" charset="-122"/>
                <a:cs typeface="方正小标宋简体" pitchFamily="2" charset="-122"/>
              </a:rPr>
              <a:t>2</a:t>
            </a:r>
            <a:r>
              <a:rPr lang="zh-CN" altLang="en-US" sz="1600" kern="100" dirty="0">
                <a:latin typeface="方正小标宋简体" pitchFamily="2" charset="-122"/>
                <a:ea typeface="方正小标宋简体" pitchFamily="2" charset="-122"/>
                <a:cs typeface="方正小标宋简体" pitchFamily="2" charset="-122"/>
              </a:rPr>
              <a:t>个工作日。认定小组认定、学校汇总统筹后，认定结果在适当范围内、适当方式公示</a:t>
            </a:r>
            <a:r>
              <a:rPr lang="en-US" altLang="zh-CN" sz="1600" kern="100" dirty="0">
                <a:latin typeface="方正小标宋简体" pitchFamily="2" charset="-122"/>
                <a:ea typeface="方正小标宋简体" pitchFamily="2" charset="-122"/>
                <a:cs typeface="方正小标宋简体" pitchFamily="2" charset="-122"/>
              </a:rPr>
              <a:t>5</a:t>
            </a:r>
            <a:r>
              <a:rPr lang="zh-CN" altLang="en-US" sz="1600" kern="100" dirty="0">
                <a:latin typeface="方正小标宋简体" pitchFamily="2" charset="-122"/>
                <a:ea typeface="方正小标宋简体" pitchFamily="2" charset="-122"/>
                <a:cs typeface="方正小标宋简体" pitchFamily="2" charset="-122"/>
              </a:rPr>
              <a:t>个工作日。这个公示与国家奖助学金的评审结果公示是两回事。这个只公示的困难认定档次，而国家奖助学金公示的是评审结果和发放金额。</a:t>
            </a:r>
          </a:p>
          <a:p>
            <a:pPr indent="406400" algn="just" fontAlgn="auto">
              <a:lnSpc>
                <a:spcPct val="100000"/>
              </a:lnSpc>
              <a:spcAft>
                <a:spcPts val="0"/>
              </a:spcAft>
            </a:pPr>
            <a:r>
              <a:rPr lang="zh-CN" altLang="en-US" sz="1600" kern="100" dirty="0">
                <a:solidFill>
                  <a:srgbClr val="7030A0"/>
                </a:solidFill>
                <a:latin typeface="方正小标宋简体" pitchFamily="2" charset="-122"/>
                <a:ea typeface="方正小标宋简体" pitchFamily="2" charset="-122"/>
                <a:cs typeface="方正小标宋简体" pitchFamily="2" charset="-122"/>
              </a:rPr>
              <a:t>（</a:t>
            </a:r>
            <a:r>
              <a:rPr lang="en-US" altLang="zh-CN" sz="1600" kern="100" dirty="0">
                <a:solidFill>
                  <a:srgbClr val="7030A0"/>
                </a:solidFill>
                <a:latin typeface="方正小标宋简体" pitchFamily="2" charset="-122"/>
                <a:ea typeface="方正小标宋简体" pitchFamily="2" charset="-122"/>
                <a:cs typeface="方正小标宋简体" pitchFamily="2" charset="-122"/>
              </a:rPr>
              <a:t>6</a:t>
            </a:r>
            <a:r>
              <a:rPr lang="zh-CN" altLang="en-US" sz="1600" kern="100" dirty="0">
                <a:solidFill>
                  <a:srgbClr val="7030A0"/>
                </a:solidFill>
                <a:latin typeface="方正小标宋简体" pitchFamily="2" charset="-122"/>
                <a:ea typeface="方正小标宋简体" pitchFamily="2" charset="-122"/>
                <a:cs typeface="方正小标宋简体" pitchFamily="2" charset="-122"/>
              </a:rPr>
              <a:t>）建档备查。</a:t>
            </a:r>
            <a:endParaRPr lang="en-US" altLang="zh-CN" sz="1600" kern="100" dirty="0">
              <a:solidFill>
                <a:srgbClr val="7030A0"/>
              </a:solidFill>
              <a:latin typeface="方正小标宋简体" pitchFamily="2" charset="-122"/>
              <a:ea typeface="方正小标宋简体" pitchFamily="2" charset="-122"/>
              <a:cs typeface="方正小标宋简体" pitchFamily="2" charset="-122"/>
            </a:endParaRPr>
          </a:p>
          <a:p>
            <a:pPr indent="406400" algn="just" fontAlgn="auto">
              <a:lnSpc>
                <a:spcPct val="100000"/>
              </a:lnSpc>
              <a:spcAft>
                <a:spcPts val="0"/>
              </a:spcAft>
            </a:pPr>
            <a:r>
              <a:rPr lang="zh-CN" altLang="en-US" sz="1600" kern="100" dirty="0">
                <a:latin typeface="方正小标宋简体" pitchFamily="2" charset="-122"/>
                <a:ea typeface="方正小标宋简体" pitchFamily="2" charset="-122"/>
                <a:cs typeface="方正小标宋简体" pitchFamily="2" charset="-122"/>
              </a:rPr>
              <a:t>家庭经济困难学生的认定工作档案主要包括：</a:t>
            </a:r>
          </a:p>
          <a:p>
            <a:pPr indent="406400" algn="just" fontAlgn="auto">
              <a:lnSpc>
                <a:spcPct val="100000"/>
              </a:lnSpc>
              <a:spcAft>
                <a:spcPts val="0"/>
              </a:spcAft>
            </a:pPr>
            <a:r>
              <a:rPr lang="en-US" altLang="zh-CN" sz="1600" kern="100" dirty="0">
                <a:latin typeface="方正小标宋简体" pitchFamily="2" charset="-122"/>
                <a:ea typeface="方正小标宋简体" pitchFamily="2" charset="-122"/>
                <a:cs typeface="方正小标宋简体" pitchFamily="2" charset="-122"/>
              </a:rPr>
              <a:t>a)</a:t>
            </a:r>
            <a:r>
              <a:rPr lang="zh-CN" altLang="en-US" sz="1600" kern="100" dirty="0">
                <a:latin typeface="方正小标宋简体" pitchFamily="2" charset="-122"/>
                <a:ea typeface="方正小标宋简体" pitchFamily="2" charset="-122"/>
                <a:cs typeface="方正小标宋简体" pitchFamily="2" charset="-122"/>
              </a:rPr>
              <a:t>家庭经济困难认定组织成员名单及工作职责相关文件；　</a:t>
            </a:r>
          </a:p>
          <a:p>
            <a:pPr indent="406400" algn="just" fontAlgn="auto">
              <a:lnSpc>
                <a:spcPct val="100000"/>
              </a:lnSpc>
              <a:spcAft>
                <a:spcPts val="0"/>
              </a:spcAft>
            </a:pPr>
            <a:r>
              <a:rPr lang="en-US" altLang="zh-CN" sz="1600" kern="100" dirty="0">
                <a:latin typeface="方正小标宋简体" pitchFamily="2" charset="-122"/>
                <a:ea typeface="方正小标宋简体" pitchFamily="2" charset="-122"/>
                <a:cs typeface="方正小标宋简体" pitchFamily="2" charset="-122"/>
              </a:rPr>
              <a:t>b)</a:t>
            </a:r>
            <a:r>
              <a:rPr lang="zh-CN" altLang="en-US" sz="1600" kern="100" dirty="0">
                <a:latin typeface="方正小标宋简体" pitchFamily="2" charset="-122"/>
                <a:ea typeface="方正小标宋简体" pitchFamily="2" charset="-122"/>
                <a:cs typeface="方正小标宋简体" pitchFamily="2" charset="-122"/>
              </a:rPr>
              <a:t>家庭经济困难学生认定申请表，临时困难、特困学生证明材料等；</a:t>
            </a:r>
          </a:p>
          <a:p>
            <a:pPr indent="406400" algn="just" fontAlgn="auto">
              <a:lnSpc>
                <a:spcPct val="100000"/>
              </a:lnSpc>
              <a:spcAft>
                <a:spcPts val="0"/>
              </a:spcAft>
            </a:pPr>
            <a:r>
              <a:rPr lang="en-US" altLang="zh-CN" sz="1600" kern="100" dirty="0">
                <a:latin typeface="方正小标宋简体" pitchFamily="2" charset="-122"/>
                <a:ea typeface="方正小标宋简体" pitchFamily="2" charset="-122"/>
                <a:cs typeface="方正小标宋简体" pitchFamily="2" charset="-122"/>
              </a:rPr>
              <a:t>c)</a:t>
            </a:r>
            <a:r>
              <a:rPr lang="zh-CN" altLang="en-US" sz="1600" kern="100" dirty="0">
                <a:latin typeface="方正小标宋简体" pitchFamily="2" charset="-122"/>
                <a:ea typeface="方正小标宋简体" pitchFamily="2" charset="-122"/>
                <a:cs typeface="方正小标宋简体" pitchFamily="2" charset="-122"/>
              </a:rPr>
              <a:t>评议、认定、公示等相关工作记录；</a:t>
            </a:r>
          </a:p>
          <a:p>
            <a:pPr indent="406400" algn="just" fontAlgn="auto">
              <a:lnSpc>
                <a:spcPct val="100000"/>
              </a:lnSpc>
              <a:spcAft>
                <a:spcPts val="0"/>
              </a:spcAft>
            </a:pPr>
            <a:r>
              <a:rPr lang="en-US" altLang="zh-CN" sz="1600" kern="100" dirty="0">
                <a:latin typeface="方正小标宋简体" pitchFamily="2" charset="-122"/>
                <a:ea typeface="方正小标宋简体" pitchFamily="2" charset="-122"/>
                <a:cs typeface="方正小标宋简体" pitchFamily="2" charset="-122"/>
              </a:rPr>
              <a:t>d)</a:t>
            </a:r>
            <a:r>
              <a:rPr lang="zh-CN" altLang="en-US" sz="1600" kern="100" dirty="0">
                <a:latin typeface="方正小标宋简体" pitchFamily="2" charset="-122"/>
                <a:ea typeface="方正小标宋简体" pitchFamily="2" charset="-122"/>
                <a:cs typeface="方正小标宋简体" pitchFamily="2" charset="-122"/>
              </a:rPr>
              <a:t>家庭经济困难学生信息明细表、统计表。</a:t>
            </a:r>
            <a:endParaRPr lang="en-US" altLang="zh-CN" sz="1600" kern="100" dirty="0">
              <a:latin typeface="方正小标宋简体" pitchFamily="2" charset="-122"/>
              <a:ea typeface="方正小标宋简体" pitchFamily="2" charset="-122"/>
              <a:cs typeface="方正小标宋简体" pitchFamily="2" charset="-122"/>
            </a:endParaRPr>
          </a:p>
          <a:p>
            <a:pPr indent="0" algn="just" fontAlgn="auto">
              <a:lnSpc>
                <a:spcPct val="100000"/>
              </a:lnSpc>
              <a:spcAft>
                <a:spcPts val="0"/>
              </a:spcAft>
              <a:buNone/>
            </a:pPr>
            <a:r>
              <a:rPr lang="zh-CN" altLang="en-US" sz="1600" kern="100" dirty="0">
                <a:solidFill>
                  <a:srgbClr val="FF0000"/>
                </a:solidFill>
                <a:latin typeface="方正小标宋简体" pitchFamily="2" charset="-122"/>
                <a:ea typeface="方正小标宋简体" pitchFamily="2" charset="-122"/>
                <a:cs typeface="方正小标宋简体" pitchFamily="2" charset="-122"/>
              </a:rPr>
              <a:t>注意：</a:t>
            </a:r>
            <a:r>
              <a:rPr lang="zh-CN" altLang="en-US" sz="1600" kern="100" dirty="0">
                <a:latin typeface="方正小标宋简体" pitchFamily="2" charset="-122"/>
                <a:ea typeface="方正小标宋简体" pitchFamily="2" charset="-122"/>
                <a:cs typeface="方正小标宋简体" pitchFamily="2" charset="-122"/>
              </a:rPr>
              <a:t>每年</a:t>
            </a:r>
            <a:r>
              <a:rPr lang="en-US" altLang="zh-CN" sz="1600" kern="100" dirty="0">
                <a:latin typeface="方正小标宋简体" pitchFamily="2" charset="-122"/>
                <a:ea typeface="方正小标宋简体" pitchFamily="2" charset="-122"/>
                <a:cs typeface="方正小标宋简体" pitchFamily="2" charset="-122"/>
              </a:rPr>
              <a:t>10</a:t>
            </a:r>
            <a:r>
              <a:rPr lang="zh-CN" altLang="en-US" sz="1600" kern="100" dirty="0">
                <a:latin typeface="方正小标宋简体" pitchFamily="2" charset="-122"/>
                <a:ea typeface="方正小标宋简体" pitchFamily="2" charset="-122"/>
                <a:cs typeface="方正小标宋简体" pitchFamily="2" charset="-122"/>
              </a:rPr>
              <a:t>月</a:t>
            </a:r>
            <a:r>
              <a:rPr lang="en-US" altLang="zh-CN" sz="1600" kern="100" dirty="0">
                <a:latin typeface="方正小标宋简体" pitchFamily="2" charset="-122"/>
                <a:ea typeface="方正小标宋简体" pitchFamily="2" charset="-122"/>
                <a:cs typeface="方正小标宋简体" pitchFamily="2" charset="-122"/>
              </a:rPr>
              <a:t>15</a:t>
            </a:r>
            <a:r>
              <a:rPr lang="zh-CN" altLang="en-US" sz="1600" kern="100" dirty="0">
                <a:latin typeface="方正小标宋简体" pitchFamily="2" charset="-122"/>
                <a:ea typeface="方正小标宋简体" pitchFamily="2" charset="-122"/>
                <a:cs typeface="方正小标宋简体" pitchFamily="2" charset="-122"/>
              </a:rPr>
              <a:t>日前，学校应完成全国学生资助信息管理系统家庭经济困难学生信息及认定结果的录入工作。</a:t>
            </a:r>
          </a:p>
        </p:txBody>
      </p:sp>
    </p:spTree>
    <p:extLst>
      <p:ext uri="{BB962C8B-B14F-4D97-AF65-F5344CB8AC3E}">
        <p14:creationId xmlns:p14="http://schemas.microsoft.com/office/powerpoint/2010/main" val="299083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checkerboard(across)">
                                      <p:cBhvr>
                                        <p:cTn id="11" dur="500"/>
                                        <p:tgtEl>
                                          <p:spTgt spid="7">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checkerboard(across)">
                                      <p:cBhvr>
                                        <p:cTn id="15" dur="500"/>
                                        <p:tgtEl>
                                          <p:spTgt spid="7">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checkerboard(across)">
                                      <p:cBhvr>
                                        <p:cTn id="19" dur="500"/>
                                        <p:tgtEl>
                                          <p:spTgt spid="7">
                                            <p:txEl>
                                              <p:pRg st="3" end="3"/>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checkerboard(across)">
                                      <p:cBhvr>
                                        <p:cTn id="23" dur="500"/>
                                        <p:tgtEl>
                                          <p:spTgt spid="7">
                                            <p:txEl>
                                              <p:pRg st="4" end="4"/>
                                            </p:txEl>
                                          </p:spTgt>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checkerboard(across)">
                                      <p:cBhvr>
                                        <p:cTn id="27" dur="500"/>
                                        <p:tgtEl>
                                          <p:spTgt spid="7">
                                            <p:txEl>
                                              <p:pRg st="5" end="5"/>
                                            </p:txEl>
                                          </p:spTgt>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Effect transition="in" filter="checkerboard(across)">
                                      <p:cBhvr>
                                        <p:cTn id="31" dur="500"/>
                                        <p:tgtEl>
                                          <p:spTgt spid="7">
                                            <p:txEl>
                                              <p:pRg st="6" end="6"/>
                                            </p:txEl>
                                          </p:spTgt>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checkerboard(across)">
                                      <p:cBhvr>
                                        <p:cTn id="35" dur="500"/>
                                        <p:tgtEl>
                                          <p:spTgt spid="7">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checkerboard(across)">
                                      <p:cBhvr>
                                        <p:cTn id="4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74"/>
          <p:cNvSpPr>
            <a:spLocks/>
          </p:cNvSpPr>
          <p:nvPr/>
        </p:nvSpPr>
        <p:spPr bwMode="auto">
          <a:xfrm>
            <a:off x="586794" y="1109647"/>
            <a:ext cx="6678072"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1</a:t>
            </a:r>
            <a:r>
              <a:rPr lang="zh-CN" altLang="en-US" sz="2400" b="1" dirty="0">
                <a:solidFill>
                  <a:srgbClr val="FFFFFF"/>
                </a:solidFill>
                <a:latin typeface="华文中宋" panose="02010600040101010101" pitchFamily="2" charset="-122"/>
                <a:ea typeface="华文中宋" panose="02010600040101010101" pitchFamily="2" charset="-122"/>
              </a:rPr>
              <a:t>）将特殊困难家庭学生全部纳入认定范围</a:t>
            </a:r>
          </a:p>
        </p:txBody>
      </p:sp>
      <p:sp>
        <p:nvSpPr>
          <p:cNvPr id="2" name="矩形 1"/>
          <p:cNvSpPr/>
          <p:nvPr/>
        </p:nvSpPr>
        <p:spPr>
          <a:xfrm>
            <a:off x="302126" y="2606862"/>
            <a:ext cx="8675671" cy="2323713"/>
          </a:xfrm>
          <a:prstGeom prst="rect">
            <a:avLst/>
          </a:prstGeom>
        </p:spPr>
        <p:txBody>
          <a:bodyPr wrap="square">
            <a:spAutoFit/>
          </a:bodyPr>
          <a:lstStyle/>
          <a:p>
            <a:pPr indent="304800" algn="just">
              <a:lnSpc>
                <a:spcPts val="2850"/>
              </a:lnSpc>
            </a:pPr>
            <a:r>
              <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1.</a:t>
            </a:r>
            <a:r>
              <a:rPr lang="zh-CN" altLang="en-US"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山东户籍内的学生：通过淄博市特殊困难学生资助数据大平台，导入学籍信息，进行比对；</a:t>
            </a:r>
            <a:endPar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850"/>
              </a:lnSpc>
            </a:pPr>
            <a:r>
              <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2.</a:t>
            </a:r>
            <a:r>
              <a:rPr lang="zh-CN" altLang="en-US"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山省户籍外的学生：通过全国学生资助信息管理系统，查看。特别提醒：抓紧时间与学籍管理员对接，尽快在学籍系统中录了入学籍信息，才能精准比对特殊困难学生信息。</a:t>
            </a:r>
            <a:endPar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850"/>
              </a:lnSpc>
            </a:pPr>
            <a:r>
              <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3.</a:t>
            </a:r>
            <a:r>
              <a:rPr lang="zh-CN" altLang="en-US"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残疾学生：区县与基教科或残联对接数据。</a:t>
            </a:r>
            <a:endParaRPr lang="zh-CN"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p:txBody>
      </p:sp>
      <p:sp>
        <p:nvSpPr>
          <p:cNvPr id="3" name="矩形 2"/>
          <p:cNvSpPr/>
          <p:nvPr/>
        </p:nvSpPr>
        <p:spPr>
          <a:xfrm>
            <a:off x="243016" y="1677123"/>
            <a:ext cx="8612660" cy="923330"/>
          </a:xfrm>
          <a:prstGeom prst="rect">
            <a:avLst/>
          </a:prstGeom>
        </p:spPr>
        <p:txBody>
          <a:bodyPr wrap="square">
            <a:spAutoFit/>
          </a:bodyPr>
          <a:lstStyle/>
          <a:p>
            <a:r>
              <a:rPr lang="zh-CN" altLang="en-US" sz="1800" dirty="0"/>
              <a:t>脱贫享受政策家庭学生、边缘易致贫家庭学生、低保家庭学生、特困救助供养学生、家庭经济困难的残疾学生及残疾人子女、孤儿、事实无人抚养儿童、重点困境儿童、烈士子女、低保边缘家庭学生等特殊困难学生作为重点资助对象。</a:t>
            </a:r>
          </a:p>
        </p:txBody>
      </p:sp>
      <p:sp>
        <p:nvSpPr>
          <p:cNvPr id="6" name="文本框 5"/>
          <p:cNvSpPr txBox="1"/>
          <p:nvPr/>
        </p:nvSpPr>
        <p:spPr>
          <a:xfrm>
            <a:off x="586794" y="729003"/>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7" name="文本框 9"/>
          <p:cNvSpPr txBox="1"/>
          <p:nvPr/>
        </p:nvSpPr>
        <p:spPr>
          <a:xfrm>
            <a:off x="769176" y="114907"/>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spTree>
    <p:extLst>
      <p:ext uri="{BB962C8B-B14F-4D97-AF65-F5344CB8AC3E}">
        <p14:creationId xmlns:p14="http://schemas.microsoft.com/office/powerpoint/2010/main" val="2786796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67989" y="898292"/>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5"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6" name="图片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7" name="内容占位符 2"/>
          <p:cNvSpPr>
            <a:spLocks noGrp="1"/>
          </p:cNvSpPr>
          <p:nvPr>
            <p:ph idx="1"/>
          </p:nvPr>
        </p:nvSpPr>
        <p:spPr>
          <a:xfrm>
            <a:off x="485315" y="1798625"/>
            <a:ext cx="7886700" cy="3263504"/>
          </a:xfrm>
        </p:spPr>
        <p:txBody>
          <a:bodyPr>
            <a:normAutofit fontScale="90000"/>
          </a:bodyPr>
          <a:lstStyle/>
          <a:p>
            <a:pPr fontAlgn="auto">
              <a:lnSpc>
                <a:spcPct val="150000"/>
              </a:lnSpc>
            </a:pPr>
            <a:r>
              <a:rPr lang="zh-CN" altLang="en-US" dirty="0"/>
              <a:t>各学校要根据《山东省家庭经济困难学生认定办法》（鲁教财发〔2019〕1号）制（修）订</a:t>
            </a:r>
            <a:r>
              <a:rPr lang="zh-CN" altLang="en-US" dirty="0">
                <a:solidFill>
                  <a:srgbClr val="FF0000"/>
                </a:solidFill>
                <a:hlinkClick r:id="rId3" action="ppaction://hlinkfile"/>
              </a:rPr>
              <a:t>本校家庭经济困难学生认定实施细则</a:t>
            </a:r>
            <a:r>
              <a:rPr lang="zh-CN" altLang="en-US" dirty="0"/>
              <a:t>，细化认定过程，规范“三级认定、两级公示”工作流程，丰富认定工作方式，结合学生日常消费、行为表现等评估学生家庭经济情况，优化完善认定指标体系。</a:t>
            </a:r>
          </a:p>
          <a:p>
            <a:pPr fontAlgn="auto">
              <a:lnSpc>
                <a:spcPct val="150000"/>
              </a:lnSpc>
            </a:pPr>
            <a:r>
              <a:rPr lang="zh-CN" altLang="en-US" dirty="0"/>
              <a:t>家庭经济困难学生认定实施细则实行分级备案管理，各学校应将制（修）订后的家庭经济困难学生认定实施细则报同级学生资助管理中心备案。</a:t>
            </a:r>
          </a:p>
          <a:p>
            <a:endParaRPr lang="zh-CN" altLang="en-US" dirty="0"/>
          </a:p>
        </p:txBody>
      </p:sp>
      <p:sp>
        <p:nvSpPr>
          <p:cNvPr id="8" name="Freeform 74"/>
          <p:cNvSpPr>
            <a:spLocks/>
          </p:cNvSpPr>
          <p:nvPr/>
        </p:nvSpPr>
        <p:spPr bwMode="auto">
          <a:xfrm>
            <a:off x="323183" y="1328222"/>
            <a:ext cx="6480289"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pPr algn="ctr"/>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2</a:t>
            </a:r>
            <a:r>
              <a:rPr lang="zh-CN" altLang="en-US" sz="2400" b="1" dirty="0">
                <a:solidFill>
                  <a:srgbClr val="FFFFFF"/>
                </a:solidFill>
                <a:latin typeface="华文中宋" panose="02010600040101010101" pitchFamily="2" charset="-122"/>
                <a:ea typeface="华文中宋" panose="02010600040101010101" pitchFamily="2" charset="-122"/>
              </a:rPr>
              <a:t>）修订家庭经济困难学生认定实施细则</a:t>
            </a:r>
          </a:p>
        </p:txBody>
      </p:sp>
    </p:spTree>
    <p:extLst>
      <p:ext uri="{BB962C8B-B14F-4D97-AF65-F5344CB8AC3E}">
        <p14:creationId xmlns:p14="http://schemas.microsoft.com/office/powerpoint/2010/main" val="367073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7567" y="230658"/>
            <a:ext cx="8870449" cy="499915"/>
          </a:xfrm>
          <a:prstGeom prst="rect">
            <a:avLst/>
          </a:prstGeom>
        </p:spPr>
      </p:pic>
      <p:pic>
        <p:nvPicPr>
          <p:cNvPr id="12" name="图片 11"/>
          <p:cNvPicPr>
            <a:picLocks noChangeAspect="1"/>
          </p:cNvPicPr>
          <p:nvPr/>
        </p:nvPicPr>
        <p:blipFill>
          <a:blip r:embed="rId3"/>
          <a:stretch>
            <a:fillRect/>
          </a:stretch>
        </p:blipFill>
        <p:spPr>
          <a:xfrm>
            <a:off x="7511972" y="0"/>
            <a:ext cx="1632028" cy="2281451"/>
          </a:xfrm>
          <a:prstGeom prst="rect">
            <a:avLst/>
          </a:prstGeom>
        </p:spPr>
      </p:pic>
      <p:sp>
        <p:nvSpPr>
          <p:cNvPr id="10" name="矩形 9"/>
          <p:cNvSpPr/>
          <p:nvPr/>
        </p:nvSpPr>
        <p:spPr>
          <a:xfrm>
            <a:off x="57197" y="3224340"/>
            <a:ext cx="8270789" cy="738664"/>
          </a:xfrm>
          <a:prstGeom prst="rect">
            <a:avLst/>
          </a:prstGeom>
        </p:spPr>
        <p:txBody>
          <a:bodyPr wrap="square">
            <a:spAutoFit/>
          </a:bodyPr>
          <a:lstStyle/>
          <a:p>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山东省教育厅等</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7</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部门关于印发山东省家庭经济困难学生认定办法的通知</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和</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淄博市家庭经济困难学生认定办法</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rgbClr val="FF0000"/>
                </a:solidFill>
                <a:latin typeface="方正粗黑简体" panose="02010601030101010101" pitchFamily="2" charset="-122"/>
                <a:ea typeface="方正粗黑简体" panose="02010601030101010101" pitchFamily="2" charset="-122"/>
              </a:rPr>
              <a:t>第八条</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规定：</a:t>
            </a:r>
          </a:p>
        </p:txBody>
      </p:sp>
      <p:sp>
        <p:nvSpPr>
          <p:cNvPr id="34" name="矩形 33"/>
          <p:cNvSpPr/>
          <p:nvPr/>
        </p:nvSpPr>
        <p:spPr>
          <a:xfrm>
            <a:off x="817408" y="2836860"/>
            <a:ext cx="5032147"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（二）</a:t>
            </a:r>
            <a:r>
              <a:rPr lang="zh-CN" altLang="zh-CN" sz="2100" dirty="0">
                <a:solidFill>
                  <a:schemeClr val="accent1">
                    <a:lumMod val="50000"/>
                  </a:schemeClr>
                </a:solidFill>
                <a:latin typeface="方正粗黑简体" panose="02010601030101010101" pitchFamily="2" charset="-122"/>
                <a:ea typeface="方正粗黑简体" panose="02010601030101010101" pitchFamily="2" charset="-122"/>
              </a:rPr>
              <a:t>家庭经济困难学生认定的依据因素</a:t>
            </a:r>
          </a:p>
        </p:txBody>
      </p:sp>
      <p:sp>
        <p:nvSpPr>
          <p:cNvPr id="11" name="矩形 10"/>
          <p:cNvSpPr/>
          <p:nvPr/>
        </p:nvSpPr>
        <p:spPr>
          <a:xfrm>
            <a:off x="199151" y="2006128"/>
            <a:ext cx="7462038" cy="738664"/>
          </a:xfrm>
          <a:prstGeom prst="rect">
            <a:avLst/>
          </a:prstGeom>
        </p:spPr>
        <p:txBody>
          <a:bodyPr wrap="square">
            <a:spAutoFit/>
          </a:bodyPr>
          <a:lstStyle/>
          <a:p>
            <a:r>
              <a:rPr lang="zh-CN" altLang="en-US" sz="2100" dirty="0">
                <a:solidFill>
                  <a:schemeClr val="tx2">
                    <a:lumMod val="50000"/>
                  </a:schemeClr>
                </a:solidFill>
                <a:latin typeface="方正粗黑简体" panose="02010601030101010101" pitchFamily="2" charset="-122"/>
                <a:ea typeface="方正粗黑简体" panose="02010601030101010101" pitchFamily="2" charset="-122"/>
              </a:rPr>
              <a:t>家庭经济困难学生是指</a:t>
            </a:r>
            <a:r>
              <a:rPr lang="zh-CN" altLang="en-US" sz="2100" dirty="0">
                <a:solidFill>
                  <a:srgbClr val="FF0000"/>
                </a:solidFill>
                <a:latin typeface="方正粗黑简体" panose="02010601030101010101" pitchFamily="2" charset="-122"/>
                <a:ea typeface="方正粗黑简体" panose="02010601030101010101" pitchFamily="2" charset="-122"/>
              </a:rPr>
              <a:t>在学校全日制就读的、其家庭经济能力难以满足在校期间学习、生活基本支出的受教育者。</a:t>
            </a:r>
          </a:p>
        </p:txBody>
      </p:sp>
      <p:sp>
        <p:nvSpPr>
          <p:cNvPr id="35" name="矩形 34"/>
          <p:cNvSpPr/>
          <p:nvPr/>
        </p:nvSpPr>
        <p:spPr>
          <a:xfrm>
            <a:off x="199151" y="4062075"/>
            <a:ext cx="7988841" cy="738664"/>
          </a:xfrm>
          <a:prstGeom prst="rect">
            <a:avLst/>
          </a:prstGeom>
        </p:spPr>
        <p:txBody>
          <a:bodyPr wrap="square">
            <a:spAutoFit/>
          </a:bodyPr>
          <a:lstStyle/>
          <a:p>
            <a:r>
              <a:rPr lang="zh-CN" altLang="en-US" sz="2100" dirty="0">
                <a:solidFill>
                  <a:srgbClr val="FF0000"/>
                </a:solidFill>
                <a:latin typeface="方正粗黑简体" panose="02010601030101010101" pitchFamily="2" charset="-122"/>
                <a:ea typeface="方正粗黑简体" panose="02010601030101010101" pitchFamily="2" charset="-122"/>
              </a:rPr>
              <a:t>家庭经济因素、特殊群体、地区经济社会发展水平、突发状况、学生消费、其它影响家庭经济状况的因素。</a:t>
            </a:r>
          </a:p>
        </p:txBody>
      </p:sp>
      <p:sp>
        <p:nvSpPr>
          <p:cNvPr id="26" name="矩形 25"/>
          <p:cNvSpPr/>
          <p:nvPr/>
        </p:nvSpPr>
        <p:spPr>
          <a:xfrm>
            <a:off x="817408" y="774874"/>
            <a:ext cx="4224233"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（一）什么是</a:t>
            </a:r>
            <a:r>
              <a:rPr lang="zh-CN" altLang="zh-CN" sz="2100" dirty="0">
                <a:solidFill>
                  <a:schemeClr val="accent1">
                    <a:lumMod val="50000"/>
                  </a:schemeClr>
                </a:solidFill>
                <a:latin typeface="方正粗黑简体" panose="02010601030101010101" pitchFamily="2" charset="-122"/>
                <a:ea typeface="方正粗黑简体" panose="02010601030101010101" pitchFamily="2" charset="-122"/>
              </a:rPr>
              <a:t>家庭经济困难学生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a:t>
            </a:r>
            <a:endParaRPr lang="zh-CN" altLang="zh-CN" sz="2100" dirty="0">
              <a:solidFill>
                <a:schemeClr val="accent1">
                  <a:lumMod val="50000"/>
                </a:schemeClr>
              </a:solidFill>
              <a:latin typeface="方正粗黑简体" panose="02010601030101010101" pitchFamily="2" charset="-122"/>
              <a:ea typeface="方正粗黑简体" panose="02010601030101010101" pitchFamily="2" charset="-122"/>
            </a:endParaRPr>
          </a:p>
        </p:txBody>
      </p:sp>
      <p:sp>
        <p:nvSpPr>
          <p:cNvPr id="29" name="矩形 28"/>
          <p:cNvSpPr/>
          <p:nvPr/>
        </p:nvSpPr>
        <p:spPr>
          <a:xfrm>
            <a:off x="0" y="1208542"/>
            <a:ext cx="7933038" cy="738664"/>
          </a:xfrm>
          <a:prstGeom prst="rect">
            <a:avLst/>
          </a:prstGeom>
        </p:spPr>
        <p:txBody>
          <a:bodyPr wrap="square">
            <a:spAutoFit/>
          </a:bodyPr>
          <a:lstStyle/>
          <a:p>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山东省教育厅等</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7</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部门关于印发山东省家庭经济困难学生认定办法的通知</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和</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淄博市家庭经济困难学生认定办法</a:t>
            </a:r>
            <a:r>
              <a:rPr lang="en-US" altLang="zh-CN" sz="2100" dirty="0">
                <a:solidFill>
                  <a:schemeClr val="accent1">
                    <a:lumMod val="50000"/>
                  </a:schemeClr>
                </a:solidFill>
                <a:latin typeface="方正粗黑简体" panose="02010601030101010101" pitchFamily="2" charset="-122"/>
                <a:ea typeface="方正粗黑简体" panose="02010601030101010101" pitchFamily="2" charset="-122"/>
              </a:rPr>
              <a:t>》</a:t>
            </a:r>
            <a:r>
              <a:rPr lang="zh-CN" altLang="en-US" sz="2100" dirty="0">
                <a:solidFill>
                  <a:srgbClr val="FF0000"/>
                </a:solidFill>
                <a:latin typeface="方正粗黑简体" panose="02010601030101010101" pitchFamily="2" charset="-122"/>
                <a:ea typeface="方正粗黑简体" panose="02010601030101010101" pitchFamily="2" charset="-122"/>
              </a:rPr>
              <a:t>第二条</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规定：</a:t>
            </a:r>
          </a:p>
        </p:txBody>
      </p:sp>
    </p:spTree>
    <p:extLst>
      <p:ext uri="{BB962C8B-B14F-4D97-AF65-F5344CB8AC3E}">
        <p14:creationId xmlns:p14="http://schemas.microsoft.com/office/powerpoint/2010/main" val="3465560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Freeform 74"/>
          <p:cNvSpPr>
            <a:spLocks/>
          </p:cNvSpPr>
          <p:nvPr/>
        </p:nvSpPr>
        <p:spPr bwMode="auto">
          <a:xfrm>
            <a:off x="627433" y="1339581"/>
            <a:ext cx="3867245"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3</a:t>
            </a:r>
            <a:r>
              <a:rPr lang="zh-CN" altLang="en-US" sz="2400" b="1" dirty="0">
                <a:solidFill>
                  <a:srgbClr val="FFFFFF"/>
                </a:solidFill>
                <a:latin typeface="华文中宋" panose="02010600040101010101" pitchFamily="2" charset="-122"/>
                <a:ea typeface="华文中宋" panose="02010600040101010101" pitchFamily="2" charset="-122"/>
              </a:rPr>
              <a:t>）规范认定申请材料</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294" y="1769178"/>
            <a:ext cx="2311031" cy="3268624"/>
          </a:xfrm>
          <a:prstGeom prst="rect">
            <a:avLst/>
          </a:prstGeom>
          <a:ln>
            <a:noFill/>
          </a:ln>
          <a:effectLst>
            <a:outerShdw blurRad="190500" algn="tl" rotWithShape="0">
              <a:srgbClr val="000000">
                <a:alpha val="70000"/>
              </a:srgbClr>
            </a:outerShdw>
          </a:effectLst>
        </p:spPr>
      </p:pic>
      <p:sp>
        <p:nvSpPr>
          <p:cNvPr id="10" name="文本框 9"/>
          <p:cNvSpPr txBox="1"/>
          <p:nvPr/>
        </p:nvSpPr>
        <p:spPr>
          <a:xfrm>
            <a:off x="3068664" y="1823316"/>
            <a:ext cx="3572630" cy="522584"/>
          </a:xfrm>
          <a:prstGeom prst="rect">
            <a:avLst/>
          </a:prstGeom>
          <a:noFill/>
        </p:spPr>
        <p:txBody>
          <a:bodyPr wrap="square" lIns="94620" tIns="47310" rIns="94620" bIns="47310" rtlCol="0">
            <a:spAutoFit/>
          </a:bodyPr>
          <a:lstStyle>
            <a:defPPr>
              <a:defRPr lang="zh-CN"/>
            </a:defPPr>
            <a:lvl2pPr marL="0" lvl="1">
              <a:defRPr sz="3700" b="1">
                <a:solidFill>
                  <a:schemeClr val="accent3"/>
                </a:solidFill>
                <a:latin typeface="微软雅黑" pitchFamily="34" charset="-122"/>
                <a:ea typeface="微软雅黑" pitchFamily="34" charset="-122"/>
              </a:defRPr>
            </a:lvl2pPr>
          </a:lstStyle>
          <a:p>
            <a:pPr lvl="1"/>
            <a:r>
              <a:rPr lang="en-US" altLang="zh-CN" sz="2775" dirty="0">
                <a:solidFill>
                  <a:srgbClr val="FF0000"/>
                </a:solidFill>
                <a:latin typeface="华文中宋" panose="02010600040101010101" pitchFamily="2" charset="-122"/>
                <a:ea typeface="华文中宋" panose="02010600040101010101" pitchFamily="2" charset="-122"/>
              </a:rPr>
              <a:t>1.</a:t>
            </a:r>
            <a:r>
              <a:rPr lang="zh-CN" altLang="en-US" sz="2775" dirty="0">
                <a:solidFill>
                  <a:srgbClr val="FF0000"/>
                </a:solidFill>
                <a:latin typeface="华文中宋" panose="02010600040101010101" pitchFamily="2" charset="-122"/>
                <a:ea typeface="华文中宋" panose="02010600040101010101" pitchFamily="2" charset="-122"/>
              </a:rPr>
              <a:t>认定申请表</a:t>
            </a:r>
          </a:p>
        </p:txBody>
      </p:sp>
      <p:sp>
        <p:nvSpPr>
          <p:cNvPr id="6" name="文本框 5"/>
          <p:cNvSpPr txBox="1"/>
          <p:nvPr/>
        </p:nvSpPr>
        <p:spPr>
          <a:xfrm>
            <a:off x="667989" y="898292"/>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7"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sp>
        <p:nvSpPr>
          <p:cNvPr id="8" name="矩形 7"/>
          <p:cNvSpPr/>
          <p:nvPr/>
        </p:nvSpPr>
        <p:spPr>
          <a:xfrm>
            <a:off x="2561055" y="2791033"/>
            <a:ext cx="4004502" cy="2246769"/>
          </a:xfrm>
          <a:prstGeom prst="rect">
            <a:avLst/>
          </a:prstGeom>
        </p:spPr>
        <p:txBody>
          <a:bodyPr wrap="square">
            <a:spAutoFit/>
          </a:bodyPr>
          <a:lstStyle/>
          <a:p>
            <a:pPr indent="304800" algn="just">
              <a:lnSpc>
                <a:spcPts val="2100"/>
              </a:lnSpc>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① </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“申请理由”填写不详细或理由很牵强的问题；</a:t>
            </a:r>
            <a:endPar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100"/>
              </a:lnSpc>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②</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勾选如上相应的选项后，没都在选项后写清楚选项具体情况；</a:t>
            </a:r>
            <a:endPar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100"/>
              </a:lnSpc>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③</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申请表中有字迹涂改的问题；</a:t>
            </a:r>
            <a:endPar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100"/>
              </a:lnSpc>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④</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债务原因填写不规范；</a:t>
            </a:r>
            <a:endPar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endParaRPr>
          </a:p>
          <a:p>
            <a:pPr indent="304800" algn="just">
              <a:lnSpc>
                <a:spcPts val="2100"/>
              </a:lnSpc>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⑤</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存在着认定小组</a:t>
            </a:r>
            <a:r>
              <a:rPr lang="zh-CN" altLang="en-US"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组长</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或评议小组</a:t>
            </a:r>
            <a:r>
              <a:rPr lang="zh-CN" altLang="en-US"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组长</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的签字在不同学生之间字迹不一致的问题。</a:t>
            </a:r>
          </a:p>
        </p:txBody>
      </p:sp>
      <p:sp>
        <p:nvSpPr>
          <p:cNvPr id="9" name="矩形 8"/>
          <p:cNvSpPr/>
          <p:nvPr/>
        </p:nvSpPr>
        <p:spPr>
          <a:xfrm>
            <a:off x="2595544" y="2383800"/>
            <a:ext cx="3935524" cy="369332"/>
          </a:xfrm>
          <a:prstGeom prst="rect">
            <a:avLst/>
          </a:prstGeom>
        </p:spPr>
        <p:txBody>
          <a:bodyPr wrap="square">
            <a:spAutoFit/>
          </a:bodyPr>
          <a:lstStyle/>
          <a:p>
            <a:r>
              <a:rPr lang="zh-CN" altLang="zh-CN"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“认定申请表”填写不规范</a:t>
            </a:r>
            <a:r>
              <a:rPr lang="zh-CN" altLang="en-US"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地方</a:t>
            </a:r>
            <a:endParaRPr lang="zh-CN" altLang="en-US" sz="1800" dirty="0">
              <a:solidFill>
                <a:srgbClr val="FF0000"/>
              </a:solidFill>
            </a:endParaRPr>
          </a:p>
        </p:txBody>
      </p:sp>
      <p:pic>
        <p:nvPicPr>
          <p:cNvPr id="5" name="图片 4">
            <a:extLst>
              <a:ext uri="{FF2B5EF4-FFF2-40B4-BE49-F238E27FC236}">
                <a16:creationId xmlns:a16="http://schemas.microsoft.com/office/drawing/2014/main" id="{DBC42B81-577D-4E66-A53F-01278D12D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5" y="1902713"/>
            <a:ext cx="2543609" cy="3135089"/>
          </a:xfrm>
          <a:prstGeom prst="rect">
            <a:avLst/>
          </a:prstGeom>
        </p:spPr>
      </p:pic>
    </p:spTree>
    <p:extLst>
      <p:ext uri="{BB962C8B-B14F-4D97-AF65-F5344CB8AC3E}">
        <p14:creationId xmlns:p14="http://schemas.microsoft.com/office/powerpoint/2010/main" val="1569193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045229" y="1859687"/>
            <a:ext cx="8006491" cy="522584"/>
          </a:xfrm>
          <a:prstGeom prst="rect">
            <a:avLst/>
          </a:prstGeom>
          <a:noFill/>
        </p:spPr>
        <p:txBody>
          <a:bodyPr wrap="square" lIns="94620" tIns="47310" rIns="94620" bIns="47310" rtlCol="0">
            <a:spAutoFit/>
          </a:bodyPr>
          <a:lstStyle>
            <a:defPPr>
              <a:defRPr lang="zh-CN"/>
            </a:defPPr>
            <a:lvl2pPr marL="0" lvl="1">
              <a:defRPr sz="3700" b="1">
                <a:solidFill>
                  <a:schemeClr val="accent3"/>
                </a:solidFill>
                <a:latin typeface="微软雅黑" pitchFamily="34" charset="-122"/>
                <a:ea typeface="微软雅黑" pitchFamily="34" charset="-122"/>
              </a:defRPr>
            </a:lvl2pPr>
          </a:lstStyle>
          <a:p>
            <a:pPr lvl="1"/>
            <a:r>
              <a:rPr lang="en-US" altLang="zh-CN" sz="2775" dirty="0">
                <a:solidFill>
                  <a:srgbClr val="FF0000"/>
                </a:solidFill>
                <a:latin typeface="华文中宋" panose="02010600040101010101" pitchFamily="2" charset="-122"/>
                <a:ea typeface="华文中宋" panose="02010600040101010101" pitchFamily="2" charset="-122"/>
              </a:rPr>
              <a:t>2.</a:t>
            </a:r>
            <a:r>
              <a:rPr lang="zh-CN" altLang="en-US" sz="2775" dirty="0">
                <a:solidFill>
                  <a:srgbClr val="FF0000"/>
                </a:solidFill>
                <a:latin typeface="华文中宋" panose="02010600040101010101" pitchFamily="2" charset="-122"/>
                <a:ea typeface="华文中宋" panose="02010600040101010101" pitchFamily="2" charset="-122"/>
              </a:rPr>
              <a:t>家庭经济状况查询核对授权书</a:t>
            </a:r>
            <a:r>
              <a:rPr lang="en-US" altLang="zh-CN" sz="2775" dirty="0">
                <a:solidFill>
                  <a:srgbClr val="FF0000"/>
                </a:solidFill>
                <a:latin typeface="华文中宋" panose="02010600040101010101" pitchFamily="2" charset="-122"/>
                <a:ea typeface="华文中宋" panose="02010600040101010101" pitchFamily="2" charset="-122"/>
              </a:rPr>
              <a:t>----</a:t>
            </a:r>
            <a:r>
              <a:rPr lang="zh-CN" altLang="en-US" sz="2775" dirty="0">
                <a:solidFill>
                  <a:srgbClr val="FF0000"/>
                </a:solidFill>
                <a:latin typeface="华文中宋" panose="02010600040101010101" pitchFamily="2" charset="-122"/>
                <a:ea typeface="华文中宋" panose="02010600040101010101" pitchFamily="2" charset="-122"/>
              </a:rPr>
              <a:t>新增材料</a:t>
            </a:r>
          </a:p>
        </p:txBody>
      </p:sp>
      <p:sp>
        <p:nvSpPr>
          <p:cNvPr id="9" name="矩形 8"/>
          <p:cNvSpPr/>
          <p:nvPr/>
        </p:nvSpPr>
        <p:spPr>
          <a:xfrm>
            <a:off x="582930" y="3203214"/>
            <a:ext cx="8126730" cy="1708160"/>
          </a:xfrm>
          <a:prstGeom prst="rect">
            <a:avLst/>
          </a:prstGeom>
        </p:spPr>
        <p:txBody>
          <a:bodyPr wrap="square">
            <a:spAutoFit/>
          </a:bodyPr>
          <a:lstStyle/>
          <a:p>
            <a:r>
              <a:rPr lang="zh-CN" altLang="en-US" sz="2100" dirty="0">
                <a:latin typeface="方正粗黑宋简体" panose="02000000000000000000" pitchFamily="2" charset="-122"/>
                <a:ea typeface="方正粗黑宋简体" panose="02000000000000000000" pitchFamily="2" charset="-122"/>
              </a:rPr>
              <a:t>     自2021年秋季学期起，申请家庭经济困难认定的学生，应同时签署家庭经济状况查询核对授权书。各区县学生资助管理机构应随机抽取申请学生及家庭成员信息，委托相关部门通过社会救助家庭经济状况核对平台进行信息查询核对，出具核对报告。对于家庭经济状况明显不符合家庭经济困难学生认定条件的，不予认定。</a:t>
            </a:r>
          </a:p>
        </p:txBody>
      </p:sp>
      <p:sp>
        <p:nvSpPr>
          <p:cNvPr id="11" name="矩形 10"/>
          <p:cNvSpPr/>
          <p:nvPr/>
        </p:nvSpPr>
        <p:spPr>
          <a:xfrm>
            <a:off x="627433" y="2382271"/>
            <a:ext cx="8252460" cy="738664"/>
          </a:xfrm>
          <a:prstGeom prst="rect">
            <a:avLst/>
          </a:prstGeom>
        </p:spPr>
        <p:txBody>
          <a:bodyPr wrap="square">
            <a:spAutoFit/>
          </a:bodyPr>
          <a:lstStyle/>
          <a:p>
            <a:r>
              <a:rPr lang="en-US" altLang="zh-CN" sz="2100" dirty="0">
                <a:latin typeface="方正粗黑宋简体" panose="02000000000000000000" pitchFamily="2" charset="-122"/>
                <a:ea typeface="方正粗黑宋简体" panose="02000000000000000000" pitchFamily="2" charset="-122"/>
              </a:rPr>
              <a:t>《</a:t>
            </a:r>
            <a:r>
              <a:rPr lang="zh-CN" altLang="en-US" sz="2100" dirty="0">
                <a:latin typeface="方正粗黑宋简体" panose="02000000000000000000" pitchFamily="2" charset="-122"/>
                <a:ea typeface="方正粗黑宋简体" panose="02000000000000000000" pitchFamily="2" charset="-122"/>
              </a:rPr>
              <a:t>山东省教育厅 山东省财政厅山东省人力资源和社会保障厅关于进一步加强精准资助工作的通知</a:t>
            </a:r>
            <a:r>
              <a:rPr lang="en-US" altLang="zh-CN" sz="2100" dirty="0">
                <a:latin typeface="方正粗黑宋简体" panose="02000000000000000000" pitchFamily="2" charset="-122"/>
                <a:ea typeface="方正粗黑宋简体" panose="02000000000000000000" pitchFamily="2" charset="-122"/>
              </a:rPr>
              <a:t>》</a:t>
            </a:r>
            <a:r>
              <a:rPr lang="zh-CN" altLang="en-US" sz="2100" dirty="0">
                <a:latin typeface="方正粗黑宋简体" panose="02000000000000000000" pitchFamily="2" charset="-122"/>
                <a:ea typeface="方正粗黑宋简体" panose="02000000000000000000" pitchFamily="2" charset="-122"/>
              </a:rPr>
              <a:t>（鲁教财函（</a:t>
            </a:r>
            <a:r>
              <a:rPr lang="en-US" altLang="zh-CN" sz="2100" dirty="0">
                <a:latin typeface="方正粗黑宋简体" panose="02000000000000000000" pitchFamily="2" charset="-122"/>
                <a:ea typeface="方正粗黑宋简体" panose="02000000000000000000" pitchFamily="2" charset="-122"/>
              </a:rPr>
              <a:t>2021)59</a:t>
            </a:r>
            <a:r>
              <a:rPr lang="zh-CN" altLang="en-US" sz="2100" dirty="0">
                <a:latin typeface="方正粗黑宋简体" panose="02000000000000000000" pitchFamily="2" charset="-122"/>
                <a:ea typeface="方正粗黑宋简体" panose="02000000000000000000" pitchFamily="2" charset="-122"/>
              </a:rPr>
              <a:t>号）文件规定：</a:t>
            </a:r>
          </a:p>
        </p:txBody>
      </p:sp>
      <p:sp>
        <p:nvSpPr>
          <p:cNvPr id="7" name="Freeform 74"/>
          <p:cNvSpPr>
            <a:spLocks/>
          </p:cNvSpPr>
          <p:nvPr/>
        </p:nvSpPr>
        <p:spPr bwMode="auto">
          <a:xfrm>
            <a:off x="627433" y="1339581"/>
            <a:ext cx="3867245"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3</a:t>
            </a:r>
            <a:r>
              <a:rPr lang="zh-CN" altLang="en-US" sz="2400" b="1" dirty="0">
                <a:solidFill>
                  <a:srgbClr val="FFFFFF"/>
                </a:solidFill>
                <a:latin typeface="华文中宋" panose="02010600040101010101" pitchFamily="2" charset="-122"/>
                <a:ea typeface="华文中宋" panose="02010600040101010101" pitchFamily="2" charset="-122"/>
              </a:rPr>
              <a:t>）规范认定申请材料</a:t>
            </a:r>
          </a:p>
        </p:txBody>
      </p:sp>
      <p:sp>
        <p:nvSpPr>
          <p:cNvPr id="12" name="文本框 11"/>
          <p:cNvSpPr txBox="1"/>
          <p:nvPr/>
        </p:nvSpPr>
        <p:spPr>
          <a:xfrm>
            <a:off x="667989" y="898292"/>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13"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spTree>
    <p:extLst>
      <p:ext uri="{BB962C8B-B14F-4D97-AF65-F5344CB8AC3E}">
        <p14:creationId xmlns:p14="http://schemas.microsoft.com/office/powerpoint/2010/main" val="986843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45229" y="1785065"/>
            <a:ext cx="6177691" cy="522584"/>
          </a:xfrm>
          <a:prstGeom prst="rect">
            <a:avLst/>
          </a:prstGeom>
          <a:noFill/>
        </p:spPr>
        <p:txBody>
          <a:bodyPr wrap="square" lIns="94620" tIns="47310" rIns="94620" bIns="47310" rtlCol="0">
            <a:spAutoFit/>
          </a:bodyPr>
          <a:lstStyle>
            <a:defPPr>
              <a:defRPr lang="zh-CN"/>
            </a:defPPr>
            <a:lvl2pPr marL="0" lvl="1">
              <a:defRPr sz="3700" b="1">
                <a:solidFill>
                  <a:schemeClr val="accent3"/>
                </a:solidFill>
                <a:latin typeface="微软雅黑" pitchFamily="34" charset="-122"/>
                <a:ea typeface="微软雅黑" pitchFamily="34" charset="-122"/>
              </a:defRPr>
            </a:lvl2pPr>
          </a:lstStyle>
          <a:p>
            <a:pPr lvl="1"/>
            <a:r>
              <a:rPr lang="en-US" altLang="zh-CN" sz="2775" dirty="0">
                <a:solidFill>
                  <a:srgbClr val="FF0000"/>
                </a:solidFill>
                <a:latin typeface="华文中宋" panose="02010600040101010101" pitchFamily="2" charset="-122"/>
                <a:ea typeface="华文中宋" panose="02010600040101010101" pitchFamily="2" charset="-122"/>
              </a:rPr>
              <a:t>3.</a:t>
            </a:r>
            <a:r>
              <a:rPr lang="zh-CN" altLang="en-US" sz="2775" dirty="0">
                <a:solidFill>
                  <a:srgbClr val="FF0000"/>
                </a:solidFill>
                <a:latin typeface="华文中宋" panose="02010600040101010101" pitchFamily="2" charset="-122"/>
                <a:ea typeface="华文中宋" panose="02010600040101010101" pitchFamily="2" charset="-122"/>
              </a:rPr>
              <a:t>家庭经济困难学生家访记录表</a:t>
            </a:r>
          </a:p>
        </p:txBody>
      </p:sp>
      <p:sp>
        <p:nvSpPr>
          <p:cNvPr id="7" name="Freeform 74"/>
          <p:cNvSpPr>
            <a:spLocks/>
          </p:cNvSpPr>
          <p:nvPr/>
        </p:nvSpPr>
        <p:spPr bwMode="auto">
          <a:xfrm>
            <a:off x="627433" y="1339581"/>
            <a:ext cx="3867245"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3</a:t>
            </a:r>
            <a:r>
              <a:rPr lang="zh-CN" altLang="en-US" sz="2400" b="1" dirty="0">
                <a:solidFill>
                  <a:srgbClr val="FFFFFF"/>
                </a:solidFill>
                <a:latin typeface="华文中宋" panose="02010600040101010101" pitchFamily="2" charset="-122"/>
                <a:ea typeface="华文中宋" panose="02010600040101010101" pitchFamily="2" charset="-122"/>
              </a:rPr>
              <a:t>）规范认定申请材料</a:t>
            </a:r>
          </a:p>
        </p:txBody>
      </p:sp>
      <p:sp>
        <p:nvSpPr>
          <p:cNvPr id="12" name="文本框 11"/>
          <p:cNvSpPr txBox="1"/>
          <p:nvPr/>
        </p:nvSpPr>
        <p:spPr>
          <a:xfrm>
            <a:off x="667989" y="898292"/>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13"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3973" y="1373315"/>
            <a:ext cx="1796610" cy="2499632"/>
          </a:xfrm>
          <a:prstGeom prst="rect">
            <a:avLst/>
          </a:prstGeom>
        </p:spPr>
      </p:pic>
      <p:sp>
        <p:nvSpPr>
          <p:cNvPr id="14" name="矩形 13"/>
          <p:cNvSpPr/>
          <p:nvPr/>
        </p:nvSpPr>
        <p:spPr>
          <a:xfrm>
            <a:off x="1045230" y="2206935"/>
            <a:ext cx="3935524" cy="369332"/>
          </a:xfrm>
          <a:prstGeom prst="rect">
            <a:avLst/>
          </a:prstGeom>
        </p:spPr>
        <p:txBody>
          <a:bodyPr wrap="square">
            <a:spAutoFit/>
          </a:bodyPr>
          <a:lstStyle/>
          <a:p>
            <a:r>
              <a:rPr lang="zh-CN" altLang="zh-CN"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a:t>
            </a:r>
            <a:r>
              <a:rPr lang="zh-CN" altLang="en-US"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家访记录</a:t>
            </a:r>
            <a:r>
              <a:rPr lang="zh-CN" altLang="zh-CN"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表”填写</a:t>
            </a:r>
            <a:r>
              <a:rPr lang="zh-CN" altLang="en-US" sz="1800" kern="100" dirty="0">
                <a:solidFill>
                  <a:srgbClr val="FF0000"/>
                </a:solidFill>
                <a:latin typeface="方正正纤黑简体" panose="02000000000000000000" pitchFamily="2" charset="-122"/>
                <a:ea typeface="方正正纤黑简体" panose="02000000000000000000" pitchFamily="2" charset="-122"/>
                <a:cs typeface="Times New Roman" panose="02020603050405020304" pitchFamily="18" charset="0"/>
              </a:rPr>
              <a:t>应注意的地方：</a:t>
            </a:r>
            <a:endParaRPr lang="zh-CN" altLang="en-US" sz="1800" dirty="0">
              <a:solidFill>
                <a:srgbClr val="FF0000"/>
              </a:solidFill>
            </a:endParaRPr>
          </a:p>
        </p:txBody>
      </p:sp>
      <p:sp>
        <p:nvSpPr>
          <p:cNvPr id="3" name="矩形 2"/>
          <p:cNvSpPr/>
          <p:nvPr/>
        </p:nvSpPr>
        <p:spPr>
          <a:xfrm>
            <a:off x="1" y="2485060"/>
            <a:ext cx="7347390" cy="1157753"/>
          </a:xfrm>
          <a:prstGeom prst="rect">
            <a:avLst/>
          </a:prstGeom>
        </p:spPr>
        <p:txBody>
          <a:bodyPr wrap="square">
            <a:spAutoFit/>
          </a:bodyPr>
          <a:lstStyle/>
          <a:p>
            <a:pPr indent="304800" algn="just">
              <a:lnSpc>
                <a:spcPts val="2100"/>
              </a:lnSpc>
              <a:spcAft>
                <a:spcPts val="1000"/>
              </a:spcAft>
            </a:pP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①</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此表家访人员要如实、准确、认真填写全部内容（特别是家庭经济状况是否属实中的“简单说明”）</a:t>
            </a: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所填内容不要空缺和过少</a:t>
            </a:r>
            <a:r>
              <a:rPr lang="zh-CN" altLang="en-US"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②特别注意本表中“家长签字”（学生不要代签）和“调查人员签字”一项（谁调查谁签字）。③注意与附件</a:t>
            </a: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1</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和附件</a:t>
            </a:r>
            <a:r>
              <a:rPr lang="en-US"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3</a:t>
            </a:r>
            <a:r>
              <a:rPr lang="zh-CN" altLang="zh-CN" sz="1500" kern="100" dirty="0">
                <a:latin typeface="方正粗黑宋简体" panose="02000000000000000000" pitchFamily="2" charset="-122"/>
                <a:ea typeface="方正粗黑宋简体" panose="02000000000000000000" pitchFamily="2" charset="-122"/>
                <a:cs typeface="Times New Roman" panose="02020603050405020304" pitchFamily="18" charset="0"/>
              </a:rPr>
              <a:t>的内容要一致。</a:t>
            </a:r>
          </a:p>
        </p:txBody>
      </p:sp>
      <p:sp>
        <p:nvSpPr>
          <p:cNvPr id="15" name="文本框 14"/>
          <p:cNvSpPr txBox="1"/>
          <p:nvPr/>
        </p:nvSpPr>
        <p:spPr>
          <a:xfrm>
            <a:off x="1045230" y="3439069"/>
            <a:ext cx="5524110" cy="522584"/>
          </a:xfrm>
          <a:prstGeom prst="rect">
            <a:avLst/>
          </a:prstGeom>
          <a:noFill/>
        </p:spPr>
        <p:txBody>
          <a:bodyPr wrap="square" lIns="94620" tIns="47310" rIns="94620" bIns="47310" rtlCol="0">
            <a:spAutoFit/>
          </a:bodyPr>
          <a:lstStyle>
            <a:defPPr>
              <a:defRPr lang="zh-CN"/>
            </a:defPPr>
            <a:lvl2pPr marL="0" lvl="1">
              <a:defRPr sz="3700" b="1">
                <a:solidFill>
                  <a:schemeClr val="accent3"/>
                </a:solidFill>
                <a:latin typeface="微软雅黑" pitchFamily="34" charset="-122"/>
                <a:ea typeface="微软雅黑" pitchFamily="34" charset="-122"/>
              </a:defRPr>
            </a:lvl2pPr>
          </a:lstStyle>
          <a:p>
            <a:pPr lvl="1"/>
            <a:r>
              <a:rPr lang="en-US" altLang="zh-CN" sz="2775" dirty="0">
                <a:solidFill>
                  <a:srgbClr val="FF0000"/>
                </a:solidFill>
                <a:latin typeface="华文中宋" panose="02010600040101010101" pitchFamily="2" charset="-122"/>
                <a:ea typeface="华文中宋" panose="02010600040101010101" pitchFamily="2" charset="-122"/>
              </a:rPr>
              <a:t>4.</a:t>
            </a:r>
            <a:r>
              <a:rPr lang="zh-CN" altLang="en-US" sz="2775" dirty="0">
                <a:solidFill>
                  <a:srgbClr val="FF0000"/>
                </a:solidFill>
                <a:latin typeface="华文中宋" panose="02010600040101010101" pitchFamily="2" charset="-122"/>
                <a:ea typeface="华文中宋" panose="02010600040101010101" pitchFamily="2" charset="-122"/>
              </a:rPr>
              <a:t>证明材料</a:t>
            </a:r>
          </a:p>
        </p:txBody>
      </p:sp>
      <p:sp>
        <p:nvSpPr>
          <p:cNvPr id="16" name="矩形 15"/>
          <p:cNvSpPr/>
          <p:nvPr/>
        </p:nvSpPr>
        <p:spPr>
          <a:xfrm>
            <a:off x="1" y="4027114"/>
            <a:ext cx="9218141" cy="1061829"/>
          </a:xfrm>
          <a:prstGeom prst="rect">
            <a:avLst/>
          </a:prstGeom>
        </p:spPr>
        <p:txBody>
          <a:bodyPr wrap="square">
            <a:spAutoFit/>
          </a:bodyPr>
          <a:lstStyle/>
          <a:p>
            <a:r>
              <a:rPr lang="en-US"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      </a:t>
            </a:r>
            <a:r>
              <a:rPr lang="zh-CN" altLang="zh-CN" sz="2100" kern="100" dirty="0">
                <a:latin typeface="方正粗黑宋简体" panose="02000000000000000000" pitchFamily="2" charset="-122"/>
                <a:ea typeface="方正粗黑宋简体" panose="02000000000000000000" pitchFamily="2" charset="-122"/>
                <a:cs typeface="Times New Roman" panose="02020603050405020304" pitchFamily="18" charset="0"/>
              </a:rPr>
              <a:t>证明材料不再需要村居委会的盖章材料，证明材料是突发状况的证明材料。低保证等证明材料，学生可以携带过来，防止全国学生资助管理系统漏掉，上交学校，帮助学校上报上级主管部门核查，但是证明材料不需要存档。</a:t>
            </a:r>
            <a:endParaRPr lang="zh-CN" altLang="en-US" sz="2100" dirty="0">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4996968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74"/>
          <p:cNvSpPr>
            <a:spLocks/>
          </p:cNvSpPr>
          <p:nvPr/>
        </p:nvSpPr>
        <p:spPr bwMode="auto">
          <a:xfrm>
            <a:off x="593317" y="1201357"/>
            <a:ext cx="4389743" cy="460397"/>
          </a:xfrm>
          <a:custGeom>
            <a:avLst/>
            <a:gdLst>
              <a:gd name="T0" fmla="*/ 38 w 1054"/>
              <a:gd name="T1" fmla="*/ 0 h 161"/>
              <a:gd name="T2" fmla="*/ 1054 w 1054"/>
              <a:gd name="T3" fmla="*/ 0 h 161"/>
              <a:gd name="T4" fmla="*/ 1054 w 1054"/>
              <a:gd name="T5" fmla="*/ 161 h 161"/>
              <a:gd name="T6" fmla="*/ 0 w 1054"/>
              <a:gd name="T7" fmla="*/ 161 h 161"/>
              <a:gd name="T8" fmla="*/ 38 w 1054"/>
              <a:gd name="T9" fmla="*/ 0 h 161"/>
              <a:gd name="connsiteX0" fmla="*/ 15 w 10000"/>
              <a:gd name="connsiteY0" fmla="*/ 0 h 10202"/>
              <a:gd name="connsiteX1" fmla="*/ 10000 w 10000"/>
              <a:gd name="connsiteY1" fmla="*/ 202 h 10202"/>
              <a:gd name="connsiteX2" fmla="*/ 10000 w 10000"/>
              <a:gd name="connsiteY2" fmla="*/ 10202 h 10202"/>
              <a:gd name="connsiteX3" fmla="*/ 0 w 10000"/>
              <a:gd name="connsiteY3" fmla="*/ 10202 h 10202"/>
              <a:gd name="connsiteX4" fmla="*/ 15 w 10000"/>
              <a:gd name="connsiteY4" fmla="*/ 0 h 10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202">
                <a:moveTo>
                  <a:pt x="15" y="0"/>
                </a:moveTo>
                <a:lnTo>
                  <a:pt x="10000" y="202"/>
                </a:lnTo>
                <a:lnTo>
                  <a:pt x="10000" y="10202"/>
                </a:lnTo>
                <a:lnTo>
                  <a:pt x="0" y="10202"/>
                </a:lnTo>
                <a:cubicBezTo>
                  <a:pt x="5" y="6801"/>
                  <a:pt x="10" y="3401"/>
                  <a:pt x="15" y="0"/>
                </a:cubicBezTo>
                <a:close/>
              </a:path>
            </a:pathLst>
          </a:custGeom>
          <a:gradFill>
            <a:gsLst>
              <a:gs pos="52000">
                <a:srgbClr val="FF3300"/>
              </a:gs>
              <a:gs pos="0">
                <a:srgbClr val="FF6600"/>
              </a:gs>
              <a:gs pos="100000">
                <a:srgbClr val="EA2314"/>
              </a:gs>
            </a:gsLst>
            <a:lin ang="18900000" scaled="0"/>
          </a:gradFill>
          <a:ln w="19050">
            <a:gradFill>
              <a:gsLst>
                <a:gs pos="0">
                  <a:schemeClr val="bg1"/>
                </a:gs>
                <a:gs pos="52000">
                  <a:schemeClr val="bg1">
                    <a:lumMod val="95000"/>
                  </a:schemeClr>
                </a:gs>
                <a:gs pos="100000">
                  <a:schemeClr val="bg1">
                    <a:lumMod val="75000"/>
                  </a:schemeClr>
                </a:gs>
              </a:gsLst>
              <a:lin ang="8100000" scaled="0"/>
            </a:gradFill>
            <a:miter lim="800000"/>
            <a:headEnd/>
            <a:tailEnd/>
          </a:ln>
          <a:effectLst>
            <a:outerShdw blurRad="330200" dist="127000" dir="8100000" algn="ctr" rotWithShape="0">
              <a:srgbClr val="000000">
                <a:alpha val="38000"/>
              </a:srgbClr>
            </a:outerShdw>
          </a:effectLst>
        </p:spPr>
        <p:txBody>
          <a:bodyPr anchor="ctr"/>
          <a:lstStyle/>
          <a:p>
            <a:r>
              <a:rPr lang="zh-CN" altLang="en-US" sz="2400" b="1" dirty="0">
                <a:solidFill>
                  <a:srgbClr val="FFFFFF"/>
                </a:solidFill>
                <a:latin typeface="华文中宋" panose="02010600040101010101" pitchFamily="2" charset="-122"/>
                <a:ea typeface="华文中宋" panose="02010600040101010101" pitchFamily="2" charset="-122"/>
              </a:rPr>
              <a:t>（</a:t>
            </a:r>
            <a:r>
              <a:rPr lang="en-US" altLang="zh-CN" sz="2400" b="1" dirty="0">
                <a:solidFill>
                  <a:srgbClr val="FFFFFF"/>
                </a:solidFill>
                <a:latin typeface="华文中宋" panose="02010600040101010101" pitchFamily="2" charset="-122"/>
                <a:ea typeface="华文中宋" panose="02010600040101010101" pitchFamily="2" charset="-122"/>
              </a:rPr>
              <a:t> 4</a:t>
            </a:r>
            <a:r>
              <a:rPr lang="zh-CN" altLang="en-US" sz="2400" b="1" dirty="0">
                <a:solidFill>
                  <a:srgbClr val="FFFFFF"/>
                </a:solidFill>
                <a:latin typeface="华文中宋" panose="02010600040101010101" pitchFamily="2" charset="-122"/>
                <a:ea typeface="华文中宋" panose="02010600040101010101" pitchFamily="2" charset="-122"/>
              </a:rPr>
              <a:t>）制定认定工作配档表</a:t>
            </a:r>
          </a:p>
        </p:txBody>
      </p:sp>
      <p:graphicFrame>
        <p:nvGraphicFramePr>
          <p:cNvPr id="2" name="表格 1"/>
          <p:cNvGraphicFramePr>
            <a:graphicFrameLocks noGrp="1"/>
          </p:cNvGraphicFramePr>
          <p:nvPr>
            <p:extLst>
              <p:ext uri="{D42A27DB-BD31-4B8C-83A1-F6EECF244321}">
                <p14:modId xmlns:p14="http://schemas.microsoft.com/office/powerpoint/2010/main" val="1763214183"/>
              </p:ext>
            </p:extLst>
          </p:nvPr>
        </p:nvGraphicFramePr>
        <p:xfrm>
          <a:off x="41189" y="1647568"/>
          <a:ext cx="9028670" cy="3378002"/>
        </p:xfrm>
        <a:graphic>
          <a:graphicData uri="http://schemas.openxmlformats.org/drawingml/2006/table">
            <a:tbl>
              <a:tblPr>
                <a:tableStyleId>{5C22544A-7EE6-4342-B048-85BDC9FD1C3A}</a:tableStyleId>
              </a:tblPr>
              <a:tblGrid>
                <a:gridCol w="404781">
                  <a:extLst>
                    <a:ext uri="{9D8B030D-6E8A-4147-A177-3AD203B41FA5}">
                      <a16:colId xmlns:a16="http://schemas.microsoft.com/office/drawing/2014/main" val="3743941371"/>
                    </a:ext>
                  </a:extLst>
                </a:gridCol>
                <a:gridCol w="1694563">
                  <a:extLst>
                    <a:ext uri="{9D8B030D-6E8A-4147-A177-3AD203B41FA5}">
                      <a16:colId xmlns:a16="http://schemas.microsoft.com/office/drawing/2014/main" val="4155074846"/>
                    </a:ext>
                  </a:extLst>
                </a:gridCol>
                <a:gridCol w="4148224">
                  <a:extLst>
                    <a:ext uri="{9D8B030D-6E8A-4147-A177-3AD203B41FA5}">
                      <a16:colId xmlns:a16="http://schemas.microsoft.com/office/drawing/2014/main" val="1550680250"/>
                    </a:ext>
                  </a:extLst>
                </a:gridCol>
                <a:gridCol w="1000528">
                  <a:extLst>
                    <a:ext uri="{9D8B030D-6E8A-4147-A177-3AD203B41FA5}">
                      <a16:colId xmlns:a16="http://schemas.microsoft.com/office/drawing/2014/main" val="3886336575"/>
                    </a:ext>
                  </a:extLst>
                </a:gridCol>
                <a:gridCol w="724250">
                  <a:extLst>
                    <a:ext uri="{9D8B030D-6E8A-4147-A177-3AD203B41FA5}">
                      <a16:colId xmlns:a16="http://schemas.microsoft.com/office/drawing/2014/main" val="927155308"/>
                    </a:ext>
                  </a:extLst>
                </a:gridCol>
                <a:gridCol w="1056324">
                  <a:extLst>
                    <a:ext uri="{9D8B030D-6E8A-4147-A177-3AD203B41FA5}">
                      <a16:colId xmlns:a16="http://schemas.microsoft.com/office/drawing/2014/main" val="1980073697"/>
                    </a:ext>
                  </a:extLst>
                </a:gridCol>
              </a:tblGrid>
              <a:tr h="229835">
                <a:tc>
                  <a:txBody>
                    <a:bodyPr/>
                    <a:lstStyle/>
                    <a:p>
                      <a:pPr algn="ctr" fontAlgn="ctr"/>
                      <a:r>
                        <a:rPr lang="zh-CN" altLang="en-US" sz="1200" u="none" strike="noStrike">
                          <a:effectLst/>
                        </a:rPr>
                        <a:t>序号</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时间</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主要工作</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dirty="0">
                          <a:effectLst/>
                        </a:rPr>
                        <a:t>责任部门</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完成情况</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备注</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1480976254"/>
                  </a:ext>
                </a:extLst>
              </a:tr>
              <a:tr h="356948">
                <a:tc>
                  <a:txBody>
                    <a:bodyPr/>
                    <a:lstStyle/>
                    <a:p>
                      <a:pPr algn="r" fontAlgn="ctr"/>
                      <a:r>
                        <a:rPr lang="en-US" altLang="zh-CN" sz="1200" u="none" strike="noStrike">
                          <a:effectLst/>
                        </a:rPr>
                        <a:t>1</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第二周五（</a:t>
                      </a:r>
                      <a:r>
                        <a:rPr lang="en-US" altLang="zh-CN" sz="1200" u="none" strike="noStrike" dirty="0">
                          <a:effectLst/>
                        </a:rPr>
                        <a:t>9</a:t>
                      </a:r>
                      <a:r>
                        <a:rPr lang="zh-CN" altLang="en-US" sz="1200" u="none" strike="noStrike" dirty="0">
                          <a:effectLst/>
                        </a:rPr>
                        <a:t>月</a:t>
                      </a:r>
                      <a:r>
                        <a:rPr lang="en-US" altLang="zh-CN" sz="1200" u="none" strike="noStrike" dirty="0">
                          <a:effectLst/>
                        </a:rPr>
                        <a:t>9</a:t>
                      </a:r>
                      <a:r>
                        <a:rPr lang="zh-CN" altLang="en-US" sz="1200" u="none" strike="noStrike" dirty="0">
                          <a:effectLst/>
                        </a:rPr>
                        <a:t>日）前完成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a:effectLst/>
                        </a:rPr>
                        <a:t>成立认定机构（三级：学校资助工作领导小组、年级认定工作组和班级认定评议小组）。</a:t>
                      </a:r>
                      <a:endParaRPr lang="zh-CN" altLang="en-US" sz="1200" b="0" i="0" u="none" strike="noStrike">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资助中心</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2076166778"/>
                  </a:ext>
                </a:extLst>
              </a:tr>
              <a:tr h="356948">
                <a:tc rowSpan="2">
                  <a:txBody>
                    <a:bodyPr/>
                    <a:lstStyle/>
                    <a:p>
                      <a:pPr algn="r" fontAlgn="ctr"/>
                      <a:r>
                        <a:rPr lang="en-US" altLang="zh-CN" sz="1200" u="none" strike="noStrike">
                          <a:effectLst/>
                        </a:rPr>
                        <a:t>2</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rowSpan="3">
                  <a:txBody>
                    <a:bodyPr/>
                    <a:lstStyle/>
                    <a:p>
                      <a:pPr algn="l" fontAlgn="ctr"/>
                      <a:r>
                        <a:rPr lang="zh-CN" altLang="en-US" sz="1200" u="none" strike="noStrike" dirty="0">
                          <a:effectLst/>
                        </a:rPr>
                        <a:t>第二周日（</a:t>
                      </a:r>
                      <a:r>
                        <a:rPr lang="en-US" altLang="zh-CN" sz="1200" u="none" strike="noStrike" dirty="0">
                          <a:effectLst/>
                        </a:rPr>
                        <a:t>9</a:t>
                      </a:r>
                      <a:r>
                        <a:rPr lang="zh-CN" altLang="en-US" sz="1200" u="none" strike="noStrike" dirty="0">
                          <a:effectLst/>
                        </a:rPr>
                        <a:t>月</a:t>
                      </a:r>
                      <a:r>
                        <a:rPr lang="en-US" altLang="zh-CN" sz="1200" u="none" strike="noStrike" dirty="0">
                          <a:effectLst/>
                        </a:rPr>
                        <a:t>11</a:t>
                      </a:r>
                      <a:r>
                        <a:rPr lang="zh-CN" altLang="en-US" sz="1200" u="none" strike="noStrike" dirty="0">
                          <a:effectLst/>
                        </a:rPr>
                        <a:t>日）前完成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rowSpan="2">
                  <a:txBody>
                    <a:bodyPr/>
                    <a:lstStyle/>
                    <a:p>
                      <a:pPr algn="l" fontAlgn="ctr"/>
                      <a:r>
                        <a:rPr lang="zh-CN" altLang="en-US" sz="1200" u="none" strike="noStrike" dirty="0">
                          <a:effectLst/>
                        </a:rPr>
                        <a:t>开展问卷调查，制定认定标准。</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rowSpan="3">
                  <a:txBody>
                    <a:bodyPr/>
                    <a:lstStyle/>
                    <a:p>
                      <a:pPr algn="ctr" fontAlgn="ctr"/>
                      <a:r>
                        <a:rPr lang="zh-CN" altLang="en-US" sz="1200" u="none" strike="noStrike">
                          <a:effectLst/>
                        </a:rPr>
                        <a:t>资助中心、班主任</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由班主任部署，全体学生参与</a:t>
                      </a:r>
                      <a:endParaRPr lang="zh-CN" altLang="en-US" sz="1200" b="0" i="0" u="none" strike="noStrike" dirty="0">
                        <a:solidFill>
                          <a:srgbClr val="212529"/>
                        </a:solidFill>
                        <a:effectLst/>
                        <a:latin typeface="微软雅黑" panose="020B0503020204020204" pitchFamily="34" charset="-122"/>
                        <a:ea typeface="微软雅黑" panose="020B0503020204020204" pitchFamily="34" charset="-122"/>
                      </a:endParaRPr>
                    </a:p>
                  </a:txBody>
                  <a:tcPr marL="5392" marR="5392" marT="5392" marB="0" anchor="ctr"/>
                </a:tc>
                <a:extLst>
                  <a:ext uri="{0D108BD9-81ED-4DB2-BD59-A6C34878D82A}">
                    <a16:rowId xmlns:a16="http://schemas.microsoft.com/office/drawing/2014/main" val="2778067181"/>
                  </a:ext>
                </a:extLst>
              </a:tr>
              <a:tr h="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rowSpan="2">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rowSpan="2">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2885208263"/>
                  </a:ext>
                </a:extLst>
              </a:tr>
              <a:tr h="204476">
                <a:tc>
                  <a:txBody>
                    <a:bodyPr/>
                    <a:lstStyle/>
                    <a:p>
                      <a:pPr algn="r" fontAlgn="ctr"/>
                      <a:r>
                        <a:rPr lang="en-US" altLang="zh-CN" sz="1200" u="none" strike="noStrike">
                          <a:effectLst/>
                        </a:rPr>
                        <a:t>3</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vMerge="1">
                  <a:txBody>
                    <a:bodyPr/>
                    <a:lstStyle/>
                    <a:p>
                      <a:endParaRPr lang="zh-CN" altLang="en-US"/>
                    </a:p>
                  </a:txBody>
                  <a:tcPr/>
                </a:tc>
                <a:tc>
                  <a:txBody>
                    <a:bodyPr/>
                    <a:lstStyle/>
                    <a:p>
                      <a:pPr algn="l" fontAlgn="ctr"/>
                      <a:r>
                        <a:rPr lang="zh-CN" altLang="en-US" sz="1200" u="none" strike="noStrike" dirty="0">
                          <a:effectLst/>
                        </a:rPr>
                        <a:t>发放填写认定申请表、认定分值量化表和认定承诺书。</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vMerge="1">
                  <a:txBody>
                    <a:bodyPr/>
                    <a:lstStyle/>
                    <a:p>
                      <a:endParaRPr lang="zh-CN" altLang="en-US"/>
                    </a:p>
                  </a:txBody>
                  <a:tcPr/>
                </a:tc>
                <a:tc vMerge="1">
                  <a:txBody>
                    <a:bodyPr/>
                    <a:lstStyle/>
                    <a:p>
                      <a:pPr algn="ctr" fontAlgn="ct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vMerge="1">
                  <a:txBody>
                    <a:bodyPr/>
                    <a:lstStyle/>
                    <a:p>
                      <a:pPr algn="ctr" fontAlgn="ctr"/>
                      <a:endParaRPr lang="zh-CN" altLang="en-US" sz="14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3285508157"/>
                  </a:ext>
                </a:extLst>
              </a:tr>
              <a:tr h="356948">
                <a:tc>
                  <a:txBody>
                    <a:bodyPr/>
                    <a:lstStyle/>
                    <a:p>
                      <a:pPr algn="r" fontAlgn="ctr"/>
                      <a:r>
                        <a:rPr lang="en-US" altLang="zh-CN" sz="1200" u="none" strike="noStrike">
                          <a:effectLst/>
                        </a:rPr>
                        <a:t>4</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第三周周日（</a:t>
                      </a:r>
                      <a:r>
                        <a:rPr lang="en-US" altLang="zh-CN" sz="1200" u="none" strike="noStrike" dirty="0">
                          <a:effectLst/>
                        </a:rPr>
                        <a:t>9</a:t>
                      </a:r>
                      <a:r>
                        <a:rPr lang="zh-CN" altLang="en-US" sz="1200" u="none" strike="noStrike" dirty="0">
                          <a:effectLst/>
                        </a:rPr>
                        <a:t>月</a:t>
                      </a:r>
                      <a:r>
                        <a:rPr lang="en-US" altLang="zh-CN" sz="1200" u="none" strike="noStrike" dirty="0">
                          <a:effectLst/>
                        </a:rPr>
                        <a:t>18</a:t>
                      </a:r>
                      <a:r>
                        <a:rPr lang="zh-CN" altLang="en-US" sz="1200" u="none" strike="noStrike" dirty="0">
                          <a:effectLst/>
                        </a:rPr>
                        <a:t>日）前完成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收齐申请学生的材料，班级认定评议小组进行初评。</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班主任</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542581430"/>
                  </a:ext>
                </a:extLst>
              </a:tr>
              <a:tr h="390284">
                <a:tc>
                  <a:txBody>
                    <a:bodyPr/>
                    <a:lstStyle/>
                    <a:p>
                      <a:pPr algn="r" fontAlgn="ctr"/>
                      <a:r>
                        <a:rPr lang="en-US" altLang="zh-CN" sz="1200" u="none" strike="noStrike">
                          <a:effectLst/>
                        </a:rPr>
                        <a:t>5</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第五周周日（</a:t>
                      </a:r>
                      <a:r>
                        <a:rPr lang="en-US" altLang="zh-CN" sz="1200" u="none" strike="noStrike" dirty="0">
                          <a:effectLst/>
                        </a:rPr>
                        <a:t>10</a:t>
                      </a:r>
                      <a:r>
                        <a:rPr lang="zh-CN" altLang="en-US" sz="1200" u="none" strike="noStrike" dirty="0">
                          <a:effectLst/>
                        </a:rPr>
                        <a:t>月</a:t>
                      </a:r>
                      <a:r>
                        <a:rPr lang="en-US" altLang="zh-CN" sz="1200" u="none" strike="noStrike" dirty="0">
                          <a:effectLst/>
                        </a:rPr>
                        <a:t>2</a:t>
                      </a:r>
                      <a:r>
                        <a:rPr lang="zh-CN" altLang="en-US" sz="1200" u="none" strike="noStrike" dirty="0">
                          <a:effectLst/>
                        </a:rPr>
                        <a:t>日）国庆假期期间完成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发放填写家访记录表，进行家访，核实信息。</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班主任、任课教师</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dirty="0">
                          <a:effectLst/>
                        </a:rPr>
                        <a:t>学校组织“百师访千家活动”</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3053111067"/>
                  </a:ext>
                </a:extLst>
              </a:tr>
              <a:tr h="356948">
                <a:tc>
                  <a:txBody>
                    <a:bodyPr/>
                    <a:lstStyle/>
                    <a:p>
                      <a:pPr algn="r" fontAlgn="ctr"/>
                      <a:r>
                        <a:rPr lang="en-US" altLang="zh-CN" sz="1200" u="none" strike="noStrike">
                          <a:effectLst/>
                        </a:rPr>
                        <a:t>6</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第六周周五（</a:t>
                      </a:r>
                      <a:r>
                        <a:rPr lang="en-US" altLang="zh-CN" sz="1200" u="none" strike="noStrike" dirty="0">
                          <a:effectLst/>
                        </a:rPr>
                        <a:t>10</a:t>
                      </a:r>
                      <a:r>
                        <a:rPr lang="zh-CN" altLang="en-US" sz="1200" u="none" strike="noStrike" dirty="0">
                          <a:effectLst/>
                        </a:rPr>
                        <a:t>月</a:t>
                      </a:r>
                      <a:r>
                        <a:rPr lang="en-US" altLang="zh-CN" sz="1200" u="none" strike="noStrike" dirty="0">
                          <a:effectLst/>
                        </a:rPr>
                        <a:t>7</a:t>
                      </a:r>
                      <a:r>
                        <a:rPr lang="zh-CN" altLang="en-US" sz="1200" u="none" strike="noStrike" dirty="0">
                          <a:effectLst/>
                        </a:rPr>
                        <a:t>日）前完成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填写家庭经济困难学生信息汇总表，年级认定工作组进行复审、公示。</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资助中心、级部</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740797110"/>
                  </a:ext>
                </a:extLst>
              </a:tr>
              <a:tr h="356948">
                <a:tc>
                  <a:txBody>
                    <a:bodyPr/>
                    <a:lstStyle/>
                    <a:p>
                      <a:pPr algn="r" fontAlgn="ctr"/>
                      <a:r>
                        <a:rPr lang="en-US" altLang="zh-CN" sz="1200" u="none" strike="noStrike">
                          <a:effectLst/>
                        </a:rPr>
                        <a:t>7</a:t>
                      </a:r>
                      <a:endParaRPr lang="en-US" altLang="zh-CN" sz="1200" b="0" i="0" u="none" strike="noStrike">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第七周（</a:t>
                      </a:r>
                      <a:r>
                        <a:rPr lang="en-US" altLang="zh-CN" sz="1200" u="none" strike="noStrike" dirty="0">
                          <a:effectLst/>
                        </a:rPr>
                        <a:t>10</a:t>
                      </a:r>
                      <a:r>
                        <a:rPr lang="zh-CN" altLang="en-US" sz="1200" u="none" strike="noStrike" dirty="0">
                          <a:effectLst/>
                        </a:rPr>
                        <a:t>月</a:t>
                      </a:r>
                      <a:r>
                        <a:rPr lang="en-US" altLang="zh-CN" sz="1200" u="none" strike="noStrike" dirty="0">
                          <a:effectLst/>
                        </a:rPr>
                        <a:t>10</a:t>
                      </a:r>
                      <a:r>
                        <a:rPr lang="zh-CN" altLang="en-US" sz="1200" u="none" strike="noStrike" dirty="0">
                          <a:effectLst/>
                        </a:rPr>
                        <a:t>日至</a:t>
                      </a:r>
                      <a:r>
                        <a:rPr lang="en-US" altLang="zh-CN" sz="1200" u="none" strike="noStrike" dirty="0">
                          <a:effectLst/>
                        </a:rPr>
                        <a:t>10</a:t>
                      </a:r>
                      <a:r>
                        <a:rPr lang="zh-CN" altLang="en-US" sz="1200" u="none" strike="noStrike" dirty="0">
                          <a:effectLst/>
                        </a:rPr>
                        <a:t>月</a:t>
                      </a:r>
                      <a:r>
                        <a:rPr lang="en-US" altLang="zh-CN" sz="1200" u="none" strike="noStrike" dirty="0">
                          <a:effectLst/>
                        </a:rPr>
                        <a:t>14</a:t>
                      </a:r>
                      <a:r>
                        <a:rPr lang="zh-CN" altLang="en-US" sz="1200" u="none" strike="noStrike" dirty="0">
                          <a:effectLst/>
                        </a:rPr>
                        <a:t>日）完成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marL="0" marR="0" indent="0" algn="l" defTabSz="6858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学校学生资助管理部门汇总、审核并公示，学校学生资助工作领导小组审批。</a:t>
                      </a:r>
                      <a:endParaRPr lang="zh-CN" altLang="en-US" sz="1200" b="0" i="0" u="none" strike="noStrike" dirty="0">
                        <a:solidFill>
                          <a:srgbClr val="212529"/>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学生资助工作领导小组</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1007145183"/>
                  </a:ext>
                </a:extLst>
              </a:tr>
              <a:tr h="356948">
                <a:tc>
                  <a:txBody>
                    <a:bodyPr/>
                    <a:lstStyle/>
                    <a:p>
                      <a:pPr algn="r" fontAlgn="ctr"/>
                      <a:r>
                        <a:rPr lang="en-US" altLang="zh-CN" sz="1200" u="none" strike="noStrike">
                          <a:effectLst/>
                        </a:rPr>
                        <a:t>8</a:t>
                      </a:r>
                      <a:endParaRPr lang="en-US" altLang="zh-CN"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第七周周五（</a:t>
                      </a:r>
                      <a:r>
                        <a:rPr lang="en-US" altLang="zh-CN" sz="1200" u="none" strike="noStrike" dirty="0">
                          <a:effectLst/>
                        </a:rPr>
                        <a:t>10</a:t>
                      </a:r>
                      <a:r>
                        <a:rPr lang="zh-CN" altLang="en-US" sz="1200" u="none" strike="noStrike" dirty="0">
                          <a:effectLst/>
                        </a:rPr>
                        <a:t>月</a:t>
                      </a:r>
                      <a:r>
                        <a:rPr lang="en-US" altLang="zh-CN" sz="1200" u="none" strike="noStrike" dirty="0">
                          <a:effectLst/>
                        </a:rPr>
                        <a:t>15</a:t>
                      </a:r>
                      <a:r>
                        <a:rPr lang="zh-CN" altLang="en-US" sz="1200" u="none" strike="noStrike" dirty="0">
                          <a:effectLst/>
                        </a:rPr>
                        <a:t>日）前完成</a:t>
                      </a:r>
                      <a:endParaRPr lang="zh-CN" altLang="en-US" sz="1200" b="0" i="0" u="none" strike="noStrike" dirty="0">
                        <a:solidFill>
                          <a:srgbClr val="212529"/>
                        </a:solidFill>
                        <a:effectLst/>
                        <a:latin typeface="Segoe UI" panose="020B0502040204020203" pitchFamily="34" charset="0"/>
                        <a:ea typeface="+mn-ea"/>
                      </a:endParaRPr>
                    </a:p>
                  </a:txBody>
                  <a:tcPr marL="5392" marR="5392" marT="5392" marB="0" anchor="ctr"/>
                </a:tc>
                <a:tc>
                  <a:txBody>
                    <a:bodyPr/>
                    <a:lstStyle/>
                    <a:p>
                      <a:pPr algn="l" fontAlgn="ctr"/>
                      <a:r>
                        <a:rPr lang="zh-CN" altLang="en-US" sz="1200" u="none" strike="noStrike" dirty="0">
                          <a:effectLst/>
                        </a:rPr>
                        <a:t>上报、审批，最后录入淄博市和全国学生资助管理信息系统。</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资助中心</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1746124471"/>
                  </a:ext>
                </a:extLst>
              </a:tr>
              <a:tr h="295703">
                <a:tc>
                  <a:txBody>
                    <a:bodyPr/>
                    <a:lstStyle/>
                    <a:p>
                      <a:pPr algn="r" fontAlgn="ctr"/>
                      <a:r>
                        <a:rPr lang="en-US" altLang="zh-CN" sz="1200" u="none" strike="noStrike" dirty="0">
                          <a:effectLst/>
                        </a:rPr>
                        <a:t>9</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第八周</a:t>
                      </a:r>
                      <a:r>
                        <a:rPr lang="en-US" altLang="zh-CN" sz="1200" u="none" strike="noStrike" dirty="0">
                          <a:effectLst/>
                        </a:rPr>
                        <a:t>---</a:t>
                      </a:r>
                      <a:r>
                        <a:rPr lang="zh-CN" altLang="en-US" sz="1200" u="none" strike="noStrike" dirty="0">
                          <a:effectLst/>
                        </a:rPr>
                        <a:t>第十周完成</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学校进行盖章，并上报信息。档案排序做目录整理，留存备查。</a:t>
                      </a:r>
                      <a:endParaRPr lang="zh-CN" altLang="en-US" sz="1200" b="0" i="0" u="none" strike="noStrike" dirty="0">
                        <a:solidFill>
                          <a:srgbClr val="212529"/>
                        </a:solidFill>
                        <a:effectLst/>
                        <a:latin typeface="Segoe UI" panose="020B0502040204020203" pitchFamily="34" charset="0"/>
                        <a:ea typeface="宋体" panose="02010600030101010101" pitchFamily="2" charset="-122"/>
                      </a:endParaRPr>
                    </a:p>
                  </a:txBody>
                  <a:tcPr marL="5392" marR="5392" marT="5392" marB="0" anchor="ctr"/>
                </a:tc>
                <a:tc>
                  <a:txBody>
                    <a:bodyPr/>
                    <a:lstStyle/>
                    <a:p>
                      <a:pPr algn="ctr" fontAlgn="ctr"/>
                      <a:r>
                        <a:rPr lang="zh-CN" altLang="en-US" sz="1200" u="none" strike="noStrike" dirty="0">
                          <a:effectLst/>
                        </a:rPr>
                        <a:t>资助中心</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tc>
                  <a:txBody>
                    <a:bodyPr/>
                    <a:lstStyle/>
                    <a:p>
                      <a:pPr algn="l" fontAlgn="ctr"/>
                      <a:r>
                        <a:rPr lang="zh-CN" altLang="en-US" sz="1200" u="none" strike="noStrike" dirty="0">
                          <a:effectLst/>
                        </a:rPr>
                        <a:t>　</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5392" marR="5392" marT="5392" marB="0" anchor="ctr"/>
                </a:tc>
                <a:extLst>
                  <a:ext uri="{0D108BD9-81ED-4DB2-BD59-A6C34878D82A}">
                    <a16:rowId xmlns:a16="http://schemas.microsoft.com/office/drawing/2014/main" val="694803544"/>
                  </a:ext>
                </a:extLst>
              </a:tr>
            </a:tbl>
          </a:graphicData>
        </a:graphic>
      </p:graphicFrame>
      <p:sp>
        <p:nvSpPr>
          <p:cNvPr id="6" name="文本框 5"/>
          <p:cNvSpPr txBox="1"/>
          <p:nvPr/>
        </p:nvSpPr>
        <p:spPr>
          <a:xfrm>
            <a:off x="667989" y="898292"/>
            <a:ext cx="5352747" cy="338554"/>
          </a:xfrm>
          <a:prstGeom prst="rect">
            <a:avLst/>
          </a:prstGeom>
          <a:noFill/>
        </p:spPr>
        <p:txBody>
          <a:bodyPr wrap="none" rtlCol="0">
            <a:spAutoFit/>
          </a:bodyPr>
          <a:lstStyle/>
          <a:p>
            <a:pPr lvl="0" defTabSz="914400">
              <a:defRPr/>
            </a:pPr>
            <a:r>
              <a:rPr lang="en-US" altLang="zh-CN" sz="1500" kern="100" dirty="0">
                <a:latin typeface="方正小标宋简体" pitchFamily="2" charset="-122"/>
                <a:ea typeface="方正小标宋简体" pitchFamily="2" charset="-122"/>
                <a:cs typeface="Times New Roman" pitchFamily="18" charset="0"/>
                <a:sym typeface="+mn-ea"/>
              </a:rPr>
              <a:t>(</a:t>
            </a:r>
            <a:r>
              <a:rPr lang="zh-CN" altLang="en-US" sz="1500" kern="100" dirty="0">
                <a:latin typeface="方正小标宋简体" pitchFamily="2" charset="-122"/>
                <a:ea typeface="方正小标宋简体" pitchFamily="2" charset="-122"/>
                <a:cs typeface="Times New Roman" pitchFamily="18" charset="0"/>
                <a:sym typeface="+mn-ea"/>
              </a:rPr>
              <a:t>二）</a:t>
            </a:r>
            <a:r>
              <a:rPr lang="zh-CN" altLang="en-US" sz="1600" kern="100" dirty="0">
                <a:latin typeface="方正小标宋简体" pitchFamily="2" charset="-122"/>
                <a:ea typeface="方正小标宋简体" pitchFamily="2" charset="-122"/>
                <a:cs typeface="方正小标宋简体" pitchFamily="2" charset="-122"/>
                <a:sym typeface="+mn-ea"/>
              </a:rPr>
              <a:t>进一步明确家庭经济困难学生认定工作程序细节问题</a:t>
            </a:r>
            <a:endParaRPr lang="zh-CN" altLang="en-US" sz="1600" kern="100" dirty="0">
              <a:latin typeface="方正小标宋简体" pitchFamily="2" charset="-122"/>
              <a:ea typeface="方正小标宋简体" pitchFamily="2" charset="-122"/>
              <a:cs typeface="方正小标宋简体" pitchFamily="2" charset="-122"/>
            </a:endParaRPr>
          </a:p>
        </p:txBody>
      </p:sp>
      <p:sp>
        <p:nvSpPr>
          <p:cNvPr id="7" name="文本框 9"/>
          <p:cNvSpPr txBox="1"/>
          <p:nvPr/>
        </p:nvSpPr>
        <p:spPr>
          <a:xfrm>
            <a:off x="850371" y="284196"/>
            <a:ext cx="7288614" cy="464876"/>
          </a:xfrm>
          <a:prstGeom prst="rect">
            <a:avLst/>
          </a:prstGeom>
          <a:noFill/>
        </p:spPr>
        <p:txBody>
          <a:bodyPr wrap="square" lIns="94620" tIns="47310" rIns="94620" bIns="47310" rtlCol="0">
            <a:spAutoFit/>
          </a:bodyPr>
          <a:lstStyle/>
          <a:p>
            <a:pPr marL="0" lvl="1"/>
            <a:r>
              <a:rPr lang="zh-CN" altLang="en-US" sz="2400" dirty="0">
                <a:solidFill>
                  <a:schemeClr val="tx1">
                    <a:lumMod val="95000"/>
                    <a:lumOff val="5000"/>
                  </a:schemeClr>
                </a:solidFill>
                <a:latin typeface="华文行楷" pitchFamily="2" charset="-122"/>
                <a:ea typeface="华文行楷" pitchFamily="2" charset="-122"/>
              </a:rPr>
              <a:t>三、家庭经济困难学生精准认定工作规范</a:t>
            </a:r>
          </a:p>
        </p:txBody>
      </p:sp>
      <p:sp>
        <p:nvSpPr>
          <p:cNvPr id="8" name="矩形 7"/>
          <p:cNvSpPr/>
          <p:nvPr/>
        </p:nvSpPr>
        <p:spPr>
          <a:xfrm>
            <a:off x="6664605" y="1067569"/>
            <a:ext cx="1133427" cy="600870"/>
          </a:xfrm>
          <a:prstGeom prst="rect">
            <a:avLst/>
          </a:prstGeom>
        </p:spPr>
        <p:txBody>
          <a:bodyPr wrap="square">
            <a:spAutoFit/>
          </a:bodyPr>
          <a:lstStyle/>
          <a:p>
            <a:pPr>
              <a:lnSpc>
                <a:spcPct val="125000"/>
              </a:lnSpc>
            </a:pPr>
            <a:r>
              <a:rPr lang="zh-CN" altLang="en-US" sz="2800" dirty="0">
                <a:solidFill>
                  <a:srgbClr val="FF0000"/>
                </a:solidFill>
                <a:latin typeface="方正古隶简体" pitchFamily="65" charset="-122"/>
                <a:ea typeface="方正古隶简体" pitchFamily="65" charset="-122"/>
              </a:rPr>
              <a:t>示例：</a:t>
            </a:r>
          </a:p>
        </p:txBody>
      </p:sp>
    </p:spTree>
    <p:extLst>
      <p:ext uri="{BB962C8B-B14F-4D97-AF65-F5344CB8AC3E}">
        <p14:creationId xmlns:p14="http://schemas.microsoft.com/office/powerpoint/2010/main" val="1172112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2424" y="1503824"/>
            <a:ext cx="3442628" cy="707886"/>
          </a:xfrm>
          <a:prstGeom prst="rect">
            <a:avLst/>
          </a:prstGeom>
        </p:spPr>
        <p:txBody>
          <a:bodyPr wrap="square">
            <a:spAutoFit/>
          </a:bodyPr>
          <a:lstStyle/>
          <a:p>
            <a:pPr algn="ctr"/>
            <a:r>
              <a:rPr lang="zh-CN" altLang="en-US" sz="4000" dirty="0">
                <a:latin typeface="华文行楷" pitchFamily="2" charset="-122"/>
                <a:ea typeface="华文行楷" pitchFamily="2" charset="-122"/>
              </a:rPr>
              <a:t>第</a:t>
            </a:r>
            <a:r>
              <a:rPr lang="zh-CN" altLang="en-US" sz="4000" dirty="0">
                <a:solidFill>
                  <a:srgbClr val="FF0000"/>
                </a:solidFill>
                <a:latin typeface="华文行楷" pitchFamily="2" charset="-122"/>
                <a:ea typeface="华文行楷" pitchFamily="2" charset="-122"/>
              </a:rPr>
              <a:t>肆</a:t>
            </a:r>
            <a:r>
              <a:rPr lang="zh-CN" altLang="en-US" sz="4000" dirty="0">
                <a:latin typeface="华文行楷" pitchFamily="2" charset="-122"/>
                <a:ea typeface="华文行楷" pitchFamily="2" charset="-122"/>
              </a:rPr>
              <a:t>部分内容</a:t>
            </a:r>
          </a:p>
        </p:txBody>
      </p:sp>
      <p:sp>
        <p:nvSpPr>
          <p:cNvPr id="5" name="矩形 4"/>
          <p:cNvSpPr/>
          <p:nvPr/>
        </p:nvSpPr>
        <p:spPr>
          <a:xfrm>
            <a:off x="2305277" y="3075526"/>
            <a:ext cx="5002153" cy="646331"/>
          </a:xfrm>
          <a:prstGeom prst="rect">
            <a:avLst/>
          </a:prstGeom>
        </p:spPr>
        <p:txBody>
          <a:bodyPr wrap="square">
            <a:spAutoFit/>
          </a:bodyPr>
          <a:lstStyle/>
          <a:p>
            <a:pPr algn="ctr"/>
            <a:r>
              <a:rPr lang="zh-CN" altLang="en-US" sz="3600" spc="-300" dirty="0">
                <a:latin typeface="华文行楷" pitchFamily="2" charset="-122"/>
                <a:ea typeface="华文行楷" pitchFamily="2" charset="-122"/>
              </a:rPr>
              <a:t>解读</a:t>
            </a:r>
            <a:r>
              <a:rPr lang="en-US" altLang="zh-CN" sz="3600" spc="-300" dirty="0">
                <a:latin typeface="华文行楷" pitchFamily="2" charset="-122"/>
                <a:ea typeface="华文行楷" pitchFamily="2" charset="-122"/>
              </a:rPr>
              <a:t>《</a:t>
            </a:r>
            <a:r>
              <a:rPr lang="zh-CN" altLang="en-US" sz="3600" spc="-300" dirty="0">
                <a:latin typeface="华文行楷" pitchFamily="2" charset="-122"/>
                <a:ea typeface="华文行楷" pitchFamily="2" charset="-122"/>
              </a:rPr>
              <a:t>认定</a:t>
            </a:r>
            <a:r>
              <a:rPr lang="zh-CN" altLang="en-US" sz="3600" spc="-300" dirty="0">
                <a:solidFill>
                  <a:srgbClr val="FF0000"/>
                </a:solidFill>
                <a:latin typeface="华文行楷" pitchFamily="2" charset="-122"/>
                <a:ea typeface="华文行楷" pitchFamily="2" charset="-122"/>
              </a:rPr>
              <a:t>实施细则</a:t>
            </a:r>
            <a:r>
              <a:rPr lang="en-US" altLang="zh-CN" sz="3600" spc="-300" dirty="0">
                <a:latin typeface="华文行楷" pitchFamily="2" charset="-122"/>
                <a:ea typeface="华文行楷" pitchFamily="2" charset="-122"/>
              </a:rPr>
              <a:t>》</a:t>
            </a:r>
            <a:endParaRPr lang="zh-CN" altLang="en-US" sz="3600" spc="-300" dirty="0">
              <a:latin typeface="华文行楷" pitchFamily="2" charset="-122"/>
              <a:ea typeface="华文行楷" pitchFamily="2" charset="-122"/>
            </a:endParaRPr>
          </a:p>
        </p:txBody>
      </p:sp>
      <p:pic>
        <p:nvPicPr>
          <p:cNvPr id="6" name="Picture 5" descr="毛笔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9864" y="1938549"/>
            <a:ext cx="2254768" cy="157791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41" descr="C_108.jpg">
            <a:hlinkClick r:id="rId3" action="ppaction://hlinkfile"/>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67744" y="3632289"/>
            <a:ext cx="5345404" cy="16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9F32E94C-3C2B-4A33-9F78-4354C564BBDC}"/>
              </a:ext>
            </a:extLst>
          </p:cNvPr>
          <p:cNvSpPr txBox="1"/>
          <p:nvPr/>
        </p:nvSpPr>
        <p:spPr>
          <a:xfrm>
            <a:off x="3464653" y="3745090"/>
            <a:ext cx="1761689" cy="300082"/>
          </a:xfrm>
          <a:prstGeom prst="rect">
            <a:avLst/>
          </a:prstGeom>
          <a:noFill/>
        </p:spPr>
        <p:txBody>
          <a:bodyPr wrap="square" rtlCol="0">
            <a:spAutoFit/>
          </a:bodyPr>
          <a:lstStyle/>
          <a:p>
            <a:r>
              <a:rPr lang="zh-CN" altLang="en-US" dirty="0"/>
              <a:t>（调整补充内容）</a:t>
            </a:r>
          </a:p>
        </p:txBody>
      </p:sp>
      <p:pic>
        <p:nvPicPr>
          <p:cNvPr id="8" name="Picture 3" descr="C:\Users\Thinkpad\Desktop\PNG\1_0002_图层-5-副本.png">
            <a:hlinkClick r:id="rId3" action="ppaction://hlinkfile"/>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6501704">
            <a:off x="2640016" y="848166"/>
            <a:ext cx="2016491" cy="186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261359"/>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750" fill="hold"/>
                                        <p:tgtEl>
                                          <p:spTgt spid="4"/>
                                        </p:tgtEl>
                                        <p:attrNameLst>
                                          <p:attrName>ppt_w</p:attrName>
                                        </p:attrNameLst>
                                      </p:cBhvr>
                                      <p:tavLst>
                                        <p:tav tm="0">
                                          <p:val>
                                            <p:fltVal val="0"/>
                                          </p:val>
                                        </p:tav>
                                        <p:tav tm="100000">
                                          <p:val>
                                            <p:strVal val="#ppt_w"/>
                                          </p:val>
                                        </p:tav>
                                      </p:tavLst>
                                    </p:anim>
                                    <p:anim calcmode="lin" valueType="num">
                                      <p:cBhvr>
                                        <p:cTn id="15" dur="750" fill="hold"/>
                                        <p:tgtEl>
                                          <p:spTgt spid="4"/>
                                        </p:tgtEl>
                                        <p:attrNameLst>
                                          <p:attrName>ppt_h</p:attrName>
                                        </p:attrNameLst>
                                      </p:cBhvr>
                                      <p:tavLst>
                                        <p:tav tm="0">
                                          <p:val>
                                            <p:fltVal val="0"/>
                                          </p:val>
                                        </p:tav>
                                        <p:tav tm="100000">
                                          <p:val>
                                            <p:strVal val="#ppt_h"/>
                                          </p:val>
                                        </p:tav>
                                      </p:tavLst>
                                    </p:anim>
                                    <p:animEffect transition="in" filter="fade">
                                      <p:cBhvr>
                                        <p:cTn id="16" dur="750"/>
                                        <p:tgtEl>
                                          <p:spTgt spid="4"/>
                                        </p:tgtEl>
                                      </p:cBhvr>
                                    </p:animEffect>
                                  </p:childTnLst>
                                </p:cTn>
                              </p:par>
                              <p:par>
                                <p:cTn id="17" presetID="22" presetClass="entr" presetSubtype="8" fill="hold" nodeType="withEffect">
                                  <p:stCondLst>
                                    <p:cond delay="21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250"/>
                                        <p:tgtEl>
                                          <p:spTgt spid="7"/>
                                        </p:tgtEl>
                                      </p:cBhvr>
                                    </p:animEffect>
                                  </p:childTnLst>
                                </p:cTn>
                              </p:par>
                              <p:par>
                                <p:cTn id="20" presetID="10" presetClass="entr" presetSubtype="0" fill="hold" nodeType="withEffect">
                                  <p:stCondLst>
                                    <p:cond delay="42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22" presetClass="entr" presetSubtype="8" fill="hold" grpId="0" nodeType="withEffect">
                                  <p:stCondLst>
                                    <p:cond delay="47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2750"/>
                                        <p:tgtEl>
                                          <p:spTgt spid="5"/>
                                        </p:tgtEl>
                                      </p:cBhvr>
                                    </p:animEffect>
                                  </p:childTnLst>
                                </p:cTn>
                              </p:par>
                              <p:par>
                                <p:cTn id="26" presetID="0" presetClass="path" presetSubtype="0" accel="50000" decel="50000" fill="hold" nodeType="withEffect">
                                  <p:stCondLst>
                                    <p:cond delay="4700"/>
                                  </p:stCondLst>
                                  <p:childTnLst>
                                    <p:animMotion origin="layout" path="M -0.02292 -0.00401 C -0.02101 0.01449 -0.02292 0.02003 -0.01233 0.02651 C -0.00313 0.02219 0.00034 0.02096 0.00729 0.00986 C 0.01007 0.00555 0.01528 -0.00401 0.01528 -0.0037 C 0.01232 0.01079 0.01146 0.02096 0.00607 0.03576 C 0.00521 0.03822 0.00243 0.041 0.00347 0.04285 C 0.00382 0.04346 0.01545 0.03637 0.01666 0.03576 C 0.02048 0.02867 0.02413 0.02497 0.02708 0.01695 C 0.02552 0.0262 0.02378 0.02897 0.03368 0.02158 C 0.03958 0.01726 0.04496 0.00863 0.04948 0.00061 C 0.05 -0.00247 0.05087 -0.01172 0.05087 -0.00863 C 0.05087 -0.00124 0.04878 0.01233 0.04687 0.01942 C 0.04618 0.02188 0.04288 0.02497 0.04427 0.02651 C 0.04548 0.02774 0.05278 0.02281 0.05468 0.02158 C 0.05798 0.00585 0.05781 0.02466 0.05868 0.03113 C 0.06076 0.07675 0.05764 0.06257 0.06666 0.04747 C 0.06857 0.03637 0.07482 0.02897 0.08107 0.02651 C 0.08576 0.01788 0.08576 0.01202 0.09028 0.02404 C 0.09166 0.02312 0.09305 0.02003 0.09427 0.02158 C 0.09791 0.02589 0.10052 0.04839 0.10347 0.05672 C 0.12187 0.05425 0.12205 0.05949 0.12968 0.03576 C 0.12934 0.03021 0.12847 0.02497 0.12847 0.01942 C 0.12847 0.01479 0.12847 0.02897 0.12968 0.03329 C 0.13038 0.03576 0.13229 0.03637 0.13368 0.03791 C 0.13593 0.03637 0.13837 0.03576 0.14028 0.03329 C 0.1434 0.02928 0.14305 0.0225 0.14427 0.01695 C 0.14653 0.00647 0.14618 0.00863 0.15087 0.00308 C 0.15885 0.00647 0.16545 0.01449 0.17309 0.01942 C 0.17725 0.0299 0.17864 0.03791 0.17048 0.04285 C 0.16597 0.05456 0.16979 0.04932 0.16528 0.04285 C 0.16423 0.0413 0.16267 0.0413 0.16128 0.04038 C 0.15694 0.0413 0.15225 0.04038 0.14809 0.04285 C 0.14635 0.04377 0.15416 0.04192 0.15347 0.045 C 0.15191 0.05086 0.14635 0.04778 0.14288 0.04963 C 0.14201 0.05209 0.13923 0.05456 0.14028 0.05672 C 0.14218 0.06011 0.14548 0.05949 0.14809 0.05918 C 0.15434 0.05857 0.16041 0.0561 0.16666 0.05425 C 0.17066 0.05302 0.17847 0.04963 0.17847 0.04994 C 0.18403 0.0447 0.18819 0.04254 0.19427 0.04038 C 0.19982 0.05548 0.20555 0.05179 0.21528 0.04963 C 0.21805 0.04223 0.21962 0.03452 0.22187 0.02651 C 0.22222 0.02343 0.22239 0.02003 0.22309 0.01695 C 0.22378 0.01418 0.22534 0.00709 0.22587 0.00986 C 0.2335 0.04593 0.221 0.02867 0.23107 0.04038 C 0.23212 0.03915 0.23923 0.03052 0.24028 0.03113 C 0.24201 0.03237 0.24114 0.0373 0.24166 0.04038 C 0.24271 0.0598 0.2408 0.07213 0.25087 0.05425 C 0.2533 0.041 0.25017 0.05333 0.25607 0.04285 C 0.25712 0.041 0.25868 0.03576 0.25868 0.03606 C 0.25955 0.03329 0.26059 0.03113 0.26128 0.02867 C 0.26198 0.02651 0.26128 0.02158 0.26267 0.02158 C 0.26545 0.02158 0.26319 0.03237 0.26528 0.03576 C 0.26823 0.04069 0.27309 0.03915 0.27708 0.04038 C 0.28559 0.0373 0.28958 0.03267 0.29548 0.02158 C 0.296 0.01942 0.29548 0.01479 0.29687 0.01479 C 0.29843 0.01479 0.29861 0.01942 0.29948 0.02158 C 0.30243 0.02805 0.30243 0.02682 0.30729 0.03113 C 0.31215 0.03021 0.31753 0.02497 0.32187 0.02867 C 0.33559 0.04069 0.31458 0.04963 0.32708 0.04285 C 0.33871 0.02867 0.325 0.04192 0.33229 0.045 C 0.33576 0.04655 0.33941 0.04346 0.34288 0.04285 C 0.34843 0.03298 0.35312 0.02219 0.35868 0.01233 C 0.36319 0.02435 0.36267 0.0262 0.37048 0.01942 C 0.37361 0.0111 0.3743 0.00555 0.3783 -0.00154 C 0.38472 0.00955 0.38819 0.01788 0.39687 0.02158 C 0.40399 0.01911 0.40972 0.01973 0.41666 0.02404 C 0.42153 0.03113 0.42656 0.03298 0.42847 0.04285 C 0.42222 0.04716 0.41545 0.04716 0.41788 0.06134 C 0.42066 0.06103 0.44791 0.06812 0.44427 0.04747 C 0.44809 0.04038 0.45468 0.01942 0.44288 0.02651 C 0.43993 0.04346 0.44774 0.03021 0.45087 0.02651 C 0.45434 0.0447 0.45764 0.05209 0.46788 0.06134 C 0.46875 0.05888 0.46927 0.0561 0.47048 0.05425 C 0.47569 0.04655 0.47812 0.05333 0.47309 0.045 C 0.47448 0.04439 0.47604 0.0447 0.47708 0.04285 C 0.4842 0.03021 0.47968 0.02404 0.48368 0.03113 L 0.49166 0.01233 " pathEditMode="relative" rAng="0" ptsTypes="fffffffffffffffffffffffffffffffffffffffffffffffffffffffffffffffffffffffffffAA">
                                      <p:cBhvr>
                                        <p:cTn id="27" dur="2750" fill="hold"/>
                                        <p:tgtEl>
                                          <p:spTgt spid="6"/>
                                        </p:tgtEl>
                                        <p:attrNameLst>
                                          <p:attrName>ppt_x</p:attrName>
                                          <p:attrName>ppt_y</p:attrName>
                                        </p:attrNameLst>
                                      </p:cBhvr>
                                      <p:rCtr x="25729" y="3637"/>
                                    </p:animMotion>
                                  </p:childTnLst>
                                </p:cTn>
                              </p:par>
                            </p:childTnLst>
                          </p:cTn>
                        </p:par>
                        <p:par>
                          <p:cTn id="28" fill="hold">
                            <p:stCondLst>
                              <p:cond delay="8450"/>
                            </p:stCondLst>
                            <p:childTnLst>
                              <p:par>
                                <p:cTn id="29" presetID="10" presetClass="exit" presetSubtype="0" fill="hold" nodeType="after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ibaotu_12580">
            <a:hlinkClick r:id="rId2" action="ppaction://hlinksldjump"/>
          </p:cNvPr>
          <p:cNvPicPr>
            <a:picLocks noChangeAspect="1"/>
          </p:cNvPicPr>
          <p:nvPr/>
        </p:nvPicPr>
        <p:blipFill>
          <a:blip r:embed="rId3"/>
          <a:srcRect l="156" t="37263" r="-156" b="26482"/>
          <a:stretch>
            <a:fillRect/>
          </a:stretch>
        </p:blipFill>
        <p:spPr>
          <a:xfrm>
            <a:off x="14288" y="-484823"/>
            <a:ext cx="9144000" cy="2718307"/>
          </a:xfrm>
          <a:prstGeom prst="rect">
            <a:avLst/>
          </a:prstGeom>
        </p:spPr>
      </p:pic>
      <p:sp>
        <p:nvSpPr>
          <p:cNvPr id="32" name="矩形 31"/>
          <p:cNvSpPr/>
          <p:nvPr/>
        </p:nvSpPr>
        <p:spPr>
          <a:xfrm>
            <a:off x="7144" y="2233484"/>
            <a:ext cx="9144000" cy="1725930"/>
          </a:xfrm>
          <a:prstGeom prst="rect">
            <a:avLst/>
          </a:pr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cs typeface="字魂176号-创粗圆" panose="00000500000000000000" charset="-122"/>
            </a:endParaRPr>
          </a:p>
        </p:txBody>
      </p:sp>
      <p:sp>
        <p:nvSpPr>
          <p:cNvPr id="7" name="矩形 6"/>
          <p:cNvSpPr/>
          <p:nvPr/>
        </p:nvSpPr>
        <p:spPr>
          <a:xfrm>
            <a:off x="0" y="2224216"/>
            <a:ext cx="9144000" cy="29192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62" tIns="32132" rIns="64262" bIns="32132" numCol="1" spcCol="0" rtlCol="0" fromWordArt="0" anchor="ctr" anchorCtr="0" forceAA="0" compatLnSpc="1">
            <a:noAutofit/>
          </a:bodyPr>
          <a:lstStyle/>
          <a:p>
            <a:pPr algn="ctr">
              <a:lnSpc>
                <a:spcPct val="150000"/>
              </a:lnSpc>
            </a:pPr>
            <a:r>
              <a:rPr lang="en-US" altLang="zh-CN" sz="3094" b="1" dirty="0">
                <a:cs typeface="字魂176号-创粗圆" panose="00000500000000000000" charset="-122"/>
              </a:rPr>
              <a:t>THANK YOU </a:t>
            </a:r>
          </a:p>
          <a:p>
            <a:pPr algn="ctr">
              <a:lnSpc>
                <a:spcPct val="150000"/>
              </a:lnSpc>
            </a:pPr>
            <a:r>
              <a:rPr lang="zh-CN" altLang="en-US" sz="3094" b="1" dirty="0">
                <a:cs typeface="字魂176号-创粗圆" panose="00000500000000000000" charset="-122"/>
              </a:rPr>
              <a:t>敬请各位领导老师批评指正！</a:t>
            </a:r>
            <a:endParaRPr lang="en-US" altLang="zh-CN" sz="3094" b="1" dirty="0">
              <a:cs typeface="字魂176号-创粗圆" panose="00000500000000000000" charset="-122"/>
            </a:endParaRPr>
          </a:p>
        </p:txBody>
      </p:sp>
      <p:sp>
        <p:nvSpPr>
          <p:cNvPr id="8" name="等腰三角形 7"/>
          <p:cNvSpPr/>
          <p:nvPr/>
        </p:nvSpPr>
        <p:spPr>
          <a:xfrm>
            <a:off x="4469143" y="2092745"/>
            <a:ext cx="234290" cy="14074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62" tIns="32132" rIns="64262" bIns="32132" numCol="1" spcCol="0" rtlCol="0" fromWordArt="0" anchor="ctr" anchorCtr="0" forceAA="0" compatLnSpc="1">
            <a:noAutofit/>
          </a:bodyPr>
          <a:lstStyle/>
          <a:p>
            <a:pPr algn="ctr"/>
            <a:endParaRPr lang="zh-CN" altLang="en-US" sz="1185">
              <a:cs typeface="字魂176号-创粗圆" panose="00000500000000000000" charset="-122"/>
            </a:endParaRPr>
          </a:p>
        </p:txBody>
      </p:sp>
      <p:sp>
        <p:nvSpPr>
          <p:cNvPr id="6" name="文本框 51"/>
          <p:cNvSpPr txBox="1"/>
          <p:nvPr/>
        </p:nvSpPr>
        <p:spPr>
          <a:xfrm>
            <a:off x="2787059" y="2224216"/>
            <a:ext cx="4031874" cy="1015663"/>
          </a:xfrm>
          <a:prstGeom prst="rect">
            <a:avLst/>
          </a:prstGeom>
          <a:noFill/>
        </p:spPr>
        <p:txBody>
          <a:bodyPr wrap="none" rtlCol="0">
            <a:spAutoFit/>
          </a:bodyPr>
          <a:lstStyle/>
          <a:p>
            <a:pPr algn="ctr"/>
            <a:r>
              <a:rPr lang="zh-CN" altLang="en-US" sz="6000" b="1" dirty="0">
                <a:solidFill>
                  <a:srgbClr val="7030A0"/>
                </a:solidFill>
                <a:latin typeface="微软雅黑" panose="020B0503020204020204" charset="-122"/>
                <a:ea typeface="微软雅黑" panose="020B0503020204020204" charset="-122"/>
              </a:rPr>
              <a:t>谢谢大家！</a:t>
            </a:r>
            <a:endParaRPr lang="en-US" altLang="zh-CN" sz="6000" b="1" dirty="0">
              <a:solidFill>
                <a:srgbClr val="7030A0"/>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067437554"/>
      </p:ext>
    </p:extLst>
  </p:cSld>
  <p:clrMapOvr>
    <a:masterClrMapping/>
  </p:clrMapOvr>
  <mc:AlternateContent xmlns:mc="http://schemas.openxmlformats.org/markup-compatibility/2006" xmlns:p14="http://schemas.microsoft.com/office/powerpoint/2010/main">
    <mc:Choice Requires="p14">
      <p:transition spd="slow" p14:dur="1399"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5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Scale>
                                      <p:cBhvr additive="base">
                                        <p:cTn id="8" dur="250" fill="hold">
                                          <p:stCondLst>
                                            <p:cond delay="0"/>
                                          </p:stCondLst>
                                        </p:cTn>
                                        <p:tgtEl>
                                          <p:spTgt spid="7"/>
                                        </p:tgtEl>
                                      </p:cBhvr>
                                      <p:from x="500000" y="500000"/>
                                      <p:to x="120000" y="120000"/>
                                    </p:animScale>
                                    <p:animScale>
                                      <p:cBhvr additive="base">
                                        <p:cTn id="9" dur="250" fill="hold">
                                          <p:stCondLst>
                                            <p:cond delay="250"/>
                                          </p:stCondLst>
                                        </p:cTn>
                                        <p:tgtEl>
                                          <p:spTgt spid="7"/>
                                        </p:tgtEl>
                                      </p:cBhvr>
                                      <p:from x="120000" y="120000"/>
                                      <p:to x="100000" y="100000"/>
                                    </p:animScale>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anim calcmode="lin" valueType="num">
                                      <p:cBhvr>
                                        <p:cTn id="14" dur="250" fill="hold"/>
                                        <p:tgtEl>
                                          <p:spTgt spid="8"/>
                                        </p:tgtEl>
                                        <p:attrNameLst>
                                          <p:attrName>ppt_x</p:attrName>
                                        </p:attrNameLst>
                                      </p:cBhvr>
                                      <p:tavLst>
                                        <p:tav tm="0">
                                          <p:val>
                                            <p:strVal val="#ppt_x"/>
                                          </p:val>
                                        </p:tav>
                                        <p:tav tm="100000">
                                          <p:val>
                                            <p:strVal val="#ppt_x"/>
                                          </p:val>
                                        </p:tav>
                                      </p:tavLst>
                                    </p:anim>
                                    <p:anim calcmode="lin" valueType="num">
                                      <p:cBhvr>
                                        <p:cTn id="15"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2" descr="C:\Users\Thinkpad\Desktop\PNG\1_0000_图层-11-副本.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481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Thinkpad\Desktop\PNG\1_0001_图层-1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03486" y="1659931"/>
            <a:ext cx="1907076" cy="155026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3"/>
          <p:cNvSpPr txBox="1">
            <a:spLocks noChangeArrowheads="1"/>
          </p:cNvSpPr>
          <p:nvPr/>
        </p:nvSpPr>
        <p:spPr bwMode="auto">
          <a:xfrm>
            <a:off x="3544979" y="1556982"/>
            <a:ext cx="760144" cy="13619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a:solidFill>
                  <a:schemeClr val="tx1"/>
                </a:solidFill>
              </a:rPr>
              <a:t>1</a:t>
            </a:r>
          </a:p>
        </p:txBody>
      </p:sp>
      <p:sp>
        <p:nvSpPr>
          <p:cNvPr id="9" name="Text Box 53"/>
          <p:cNvSpPr txBox="1">
            <a:spLocks noChangeArrowheads="1"/>
          </p:cNvSpPr>
          <p:nvPr/>
        </p:nvSpPr>
        <p:spPr bwMode="auto">
          <a:xfrm>
            <a:off x="5486927" y="1600410"/>
            <a:ext cx="729687" cy="13619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6600" dirty="0">
                <a:solidFill>
                  <a:schemeClr val="tx1"/>
                </a:solidFill>
              </a:rPr>
              <a:t>2</a:t>
            </a:r>
          </a:p>
        </p:txBody>
      </p:sp>
      <p:sp>
        <p:nvSpPr>
          <p:cNvPr id="10" name="圆角矩形 9"/>
          <p:cNvSpPr/>
          <p:nvPr/>
        </p:nvSpPr>
        <p:spPr>
          <a:xfrm>
            <a:off x="1209482" y="1978551"/>
            <a:ext cx="1830091" cy="1067191"/>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54010" y="1459197"/>
            <a:ext cx="686121" cy="710798"/>
            <a:chOff x="611560" y="1470114"/>
            <a:chExt cx="864096" cy="895175"/>
          </a:xfrm>
        </p:grpSpPr>
        <p:pic>
          <p:nvPicPr>
            <p:cNvPr id="12" name="Picture 4" descr="C:\Users\Thinkpad\Desktop\PNG\1_0000_渐变映射-2-副本-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53"/>
            <p:cNvSpPr txBox="1">
              <a:spLocks noChangeArrowheads="1"/>
            </p:cNvSpPr>
            <p:nvPr/>
          </p:nvSpPr>
          <p:spPr bwMode="auto">
            <a:xfrm>
              <a:off x="755577" y="1470114"/>
              <a:ext cx="583839" cy="8915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a:t>1</a:t>
              </a:r>
            </a:p>
          </p:txBody>
        </p:sp>
      </p:grpSp>
      <p:sp>
        <p:nvSpPr>
          <p:cNvPr id="14" name="TextBox 15"/>
          <p:cNvSpPr txBox="1"/>
          <p:nvPr/>
        </p:nvSpPr>
        <p:spPr>
          <a:xfrm>
            <a:off x="1423604" y="2073378"/>
            <a:ext cx="1490583" cy="932563"/>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点击此处添加文本</a:t>
            </a:r>
          </a:p>
          <a:p>
            <a:r>
              <a:rPr lang="zh-CN" altLang="en-US" dirty="0"/>
              <a:t>点击此处添加文本</a:t>
            </a:r>
          </a:p>
        </p:txBody>
      </p:sp>
      <p:sp>
        <p:nvSpPr>
          <p:cNvPr id="15" name="圆角矩形 14"/>
          <p:cNvSpPr/>
          <p:nvPr/>
        </p:nvSpPr>
        <p:spPr>
          <a:xfrm>
            <a:off x="6663701" y="1978551"/>
            <a:ext cx="1830091" cy="1067191"/>
          </a:xfrm>
          <a:prstGeom prst="round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6508229" y="1459197"/>
            <a:ext cx="686121" cy="710798"/>
            <a:chOff x="611560" y="1470114"/>
            <a:chExt cx="864096" cy="895175"/>
          </a:xfrm>
        </p:grpSpPr>
        <p:pic>
          <p:nvPicPr>
            <p:cNvPr id="17" name="Picture 4" descr="C:\Users\Thinkpad\Desktop\PNG\1_0000_渐变映射-2-副本-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560" y="1599515"/>
              <a:ext cx="864096" cy="7657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53"/>
            <p:cNvSpPr txBox="1">
              <a:spLocks noChangeArrowheads="1"/>
            </p:cNvSpPr>
            <p:nvPr/>
          </p:nvSpPr>
          <p:spPr bwMode="auto">
            <a:xfrm>
              <a:off x="755577" y="1470114"/>
              <a:ext cx="565671" cy="8915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a:t>2</a:t>
              </a:r>
            </a:p>
          </p:txBody>
        </p:sp>
      </p:grpSp>
      <p:sp>
        <p:nvSpPr>
          <p:cNvPr id="19" name="TextBox 27"/>
          <p:cNvSpPr txBox="1"/>
          <p:nvPr/>
        </p:nvSpPr>
        <p:spPr>
          <a:xfrm>
            <a:off x="6877823" y="2073378"/>
            <a:ext cx="1490583" cy="932563"/>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b="1" dirty="0"/>
              <a:t>此处添加标题</a:t>
            </a:r>
            <a:endParaRPr lang="en-US" altLang="zh-CN" b="1" dirty="0"/>
          </a:p>
          <a:p>
            <a:r>
              <a:rPr lang="zh-CN" altLang="en-US" dirty="0"/>
              <a:t>点击此处添加文本</a:t>
            </a:r>
          </a:p>
          <a:p>
            <a:r>
              <a:rPr lang="zh-CN" altLang="en-US" dirty="0"/>
              <a:t>点击此处添加文本</a:t>
            </a:r>
          </a:p>
        </p:txBody>
      </p:sp>
    </p:spTree>
    <p:extLst>
      <p:ext uri="{BB962C8B-B14F-4D97-AF65-F5344CB8AC3E}">
        <p14:creationId xmlns:p14="http://schemas.microsoft.com/office/powerpoint/2010/main" val="2735825509"/>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3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par>
                                <p:cTn id="18" presetID="31"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0" fill="hold"/>
                                        <p:tgtEl>
                                          <p:spTgt spid="5"/>
                                        </p:tgtEl>
                                        <p:attrNameLst>
                                          <p:attrName>ppt_w</p:attrName>
                                        </p:attrNameLst>
                                      </p:cBhvr>
                                      <p:tavLst>
                                        <p:tav tm="0">
                                          <p:val>
                                            <p:fltVal val="0"/>
                                          </p:val>
                                        </p:tav>
                                        <p:tav tm="100000">
                                          <p:val>
                                            <p:strVal val="#ppt_w"/>
                                          </p:val>
                                        </p:tav>
                                      </p:tavLst>
                                    </p:anim>
                                    <p:anim calcmode="lin" valueType="num">
                                      <p:cBhvr>
                                        <p:cTn id="21" dur="2000" fill="hold"/>
                                        <p:tgtEl>
                                          <p:spTgt spid="5"/>
                                        </p:tgtEl>
                                        <p:attrNameLst>
                                          <p:attrName>ppt_h</p:attrName>
                                        </p:attrNameLst>
                                      </p:cBhvr>
                                      <p:tavLst>
                                        <p:tav tm="0">
                                          <p:val>
                                            <p:fltVal val="0"/>
                                          </p:val>
                                        </p:tav>
                                        <p:tav tm="100000">
                                          <p:val>
                                            <p:strVal val="#ppt_h"/>
                                          </p:val>
                                        </p:tav>
                                      </p:tavLst>
                                    </p:anim>
                                    <p:anim calcmode="lin" valueType="num">
                                      <p:cBhvr>
                                        <p:cTn id="22" dur="2000" fill="hold"/>
                                        <p:tgtEl>
                                          <p:spTgt spid="5"/>
                                        </p:tgtEl>
                                        <p:attrNameLst>
                                          <p:attrName>style.rotation</p:attrName>
                                        </p:attrNameLst>
                                      </p:cBhvr>
                                      <p:tavLst>
                                        <p:tav tm="0">
                                          <p:val>
                                            <p:fltVal val="90"/>
                                          </p:val>
                                        </p:tav>
                                        <p:tav tm="100000">
                                          <p:val>
                                            <p:fltVal val="0"/>
                                          </p:val>
                                        </p:tav>
                                      </p:tavLst>
                                    </p:anim>
                                    <p:animEffect transition="in" filter="fade">
                                      <p:cBhvr>
                                        <p:cTn id="23" dur="2000"/>
                                        <p:tgtEl>
                                          <p:spTgt spid="5"/>
                                        </p:tgtEl>
                                      </p:cBhvr>
                                    </p:animEffect>
                                  </p:childTnLst>
                                </p:cTn>
                              </p:par>
                              <p:par>
                                <p:cTn id="24" presetID="3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200" decel="100000"/>
                                        <p:tgtEl>
                                          <p:spTgt spid="6"/>
                                        </p:tgtEl>
                                      </p:cBhvr>
                                    </p:animEffect>
                                    <p:anim calcmode="lin" valueType="num">
                                      <p:cBhvr>
                                        <p:cTn id="27" dur="1200" decel="100000" fill="hold"/>
                                        <p:tgtEl>
                                          <p:spTgt spid="6"/>
                                        </p:tgtEl>
                                        <p:attrNameLst>
                                          <p:attrName>style.rotation</p:attrName>
                                        </p:attrNameLst>
                                      </p:cBhvr>
                                      <p:tavLst>
                                        <p:tav tm="0">
                                          <p:val>
                                            <p:fltVal val="-90"/>
                                          </p:val>
                                        </p:tav>
                                        <p:tav tm="100000">
                                          <p:val>
                                            <p:fltVal val="0"/>
                                          </p:val>
                                        </p:tav>
                                      </p:tavLst>
                                    </p:anim>
                                    <p:anim calcmode="lin" valueType="num">
                                      <p:cBhvr>
                                        <p:cTn id="28" dur="1200" decel="100000" fill="hold"/>
                                        <p:tgtEl>
                                          <p:spTgt spid="6"/>
                                        </p:tgtEl>
                                        <p:attrNameLst>
                                          <p:attrName>ppt_x</p:attrName>
                                        </p:attrNameLst>
                                      </p:cBhvr>
                                      <p:tavLst>
                                        <p:tav tm="0">
                                          <p:val>
                                            <p:strVal val="#ppt_x+0.4"/>
                                          </p:val>
                                        </p:tav>
                                        <p:tav tm="100000">
                                          <p:val>
                                            <p:strVal val="#ppt_x-0.05"/>
                                          </p:val>
                                        </p:tav>
                                      </p:tavLst>
                                    </p:anim>
                                    <p:anim calcmode="lin" valueType="num">
                                      <p:cBhvr>
                                        <p:cTn id="29" dur="1200" decel="100000" fill="hold"/>
                                        <p:tgtEl>
                                          <p:spTgt spid="6"/>
                                        </p:tgtEl>
                                        <p:attrNameLst>
                                          <p:attrName>ppt_y</p:attrName>
                                        </p:attrNameLst>
                                      </p:cBhvr>
                                      <p:tavLst>
                                        <p:tav tm="0">
                                          <p:val>
                                            <p:strVal val="#ppt_y-0.4"/>
                                          </p:val>
                                        </p:tav>
                                        <p:tav tm="100000">
                                          <p:val>
                                            <p:strVal val="#ppt_y+0.1"/>
                                          </p:val>
                                        </p:tav>
                                      </p:tavLst>
                                    </p:anim>
                                    <p:anim calcmode="lin" valueType="num">
                                      <p:cBhvr>
                                        <p:cTn id="30" dur="300" accel="100000" fill="hold">
                                          <p:stCondLst>
                                            <p:cond delay="1200"/>
                                          </p:stCondLst>
                                        </p:cTn>
                                        <p:tgtEl>
                                          <p:spTgt spid="6"/>
                                        </p:tgtEl>
                                        <p:attrNameLst>
                                          <p:attrName>ppt_x</p:attrName>
                                        </p:attrNameLst>
                                      </p:cBhvr>
                                      <p:tavLst>
                                        <p:tav tm="0">
                                          <p:val>
                                            <p:strVal val="#ppt_x-0.05"/>
                                          </p:val>
                                        </p:tav>
                                        <p:tav tm="100000">
                                          <p:val>
                                            <p:strVal val="#ppt_x"/>
                                          </p:val>
                                        </p:tav>
                                      </p:tavLst>
                                    </p:anim>
                                    <p:anim calcmode="lin" valueType="num">
                                      <p:cBhvr>
                                        <p:cTn id="31" dur="300" accel="100000" fill="hold">
                                          <p:stCondLst>
                                            <p:cond delay="1200"/>
                                          </p:stCondLst>
                                        </p:cTn>
                                        <p:tgtEl>
                                          <p:spTgt spid="6"/>
                                        </p:tgtEl>
                                        <p:attrNameLst>
                                          <p:attrName>ppt_y</p:attrName>
                                        </p:attrNameLst>
                                      </p:cBhvr>
                                      <p:tavLst>
                                        <p:tav tm="0">
                                          <p:val>
                                            <p:strVal val="#ppt_y+0.1"/>
                                          </p:val>
                                        </p:tav>
                                        <p:tav tm="100000">
                                          <p:val>
                                            <p:strVal val="#ppt_y"/>
                                          </p:val>
                                        </p:tav>
                                      </p:tavLst>
                                    </p:anim>
                                  </p:childTnLst>
                                </p:cTn>
                              </p:par>
                              <p:par>
                                <p:cTn id="32" presetID="3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200" decel="100000"/>
                                        <p:tgtEl>
                                          <p:spTgt spid="5"/>
                                        </p:tgtEl>
                                      </p:cBhvr>
                                    </p:animEffect>
                                    <p:anim calcmode="lin" valueType="num">
                                      <p:cBhvr>
                                        <p:cTn id="35" dur="1200" decel="100000" fill="hold"/>
                                        <p:tgtEl>
                                          <p:spTgt spid="5"/>
                                        </p:tgtEl>
                                        <p:attrNameLst>
                                          <p:attrName>style.rotation</p:attrName>
                                        </p:attrNameLst>
                                      </p:cBhvr>
                                      <p:tavLst>
                                        <p:tav tm="0">
                                          <p:val>
                                            <p:fltVal val="-90"/>
                                          </p:val>
                                        </p:tav>
                                        <p:tav tm="100000">
                                          <p:val>
                                            <p:fltVal val="0"/>
                                          </p:val>
                                        </p:tav>
                                      </p:tavLst>
                                    </p:anim>
                                    <p:anim calcmode="lin" valueType="num">
                                      <p:cBhvr>
                                        <p:cTn id="36" dur="1200" decel="100000" fill="hold"/>
                                        <p:tgtEl>
                                          <p:spTgt spid="5"/>
                                        </p:tgtEl>
                                        <p:attrNameLst>
                                          <p:attrName>ppt_x</p:attrName>
                                        </p:attrNameLst>
                                      </p:cBhvr>
                                      <p:tavLst>
                                        <p:tav tm="0">
                                          <p:val>
                                            <p:strVal val="#ppt_x+0.4"/>
                                          </p:val>
                                        </p:tav>
                                        <p:tav tm="100000">
                                          <p:val>
                                            <p:strVal val="#ppt_x-0.05"/>
                                          </p:val>
                                        </p:tav>
                                      </p:tavLst>
                                    </p:anim>
                                    <p:anim calcmode="lin" valueType="num">
                                      <p:cBhvr>
                                        <p:cTn id="37" dur="1200" decel="100000" fill="hold"/>
                                        <p:tgtEl>
                                          <p:spTgt spid="5"/>
                                        </p:tgtEl>
                                        <p:attrNameLst>
                                          <p:attrName>ppt_y</p:attrName>
                                        </p:attrNameLst>
                                      </p:cBhvr>
                                      <p:tavLst>
                                        <p:tav tm="0">
                                          <p:val>
                                            <p:strVal val="#ppt_y-0.4"/>
                                          </p:val>
                                        </p:tav>
                                        <p:tav tm="100000">
                                          <p:val>
                                            <p:strVal val="#ppt_y+0.1"/>
                                          </p:val>
                                        </p:tav>
                                      </p:tavLst>
                                    </p:anim>
                                    <p:anim calcmode="lin" valueType="num">
                                      <p:cBhvr>
                                        <p:cTn id="38" dur="300" accel="100000" fill="hold">
                                          <p:stCondLst>
                                            <p:cond delay="1200"/>
                                          </p:stCondLst>
                                        </p:cTn>
                                        <p:tgtEl>
                                          <p:spTgt spid="5"/>
                                        </p:tgtEl>
                                        <p:attrNameLst>
                                          <p:attrName>ppt_x</p:attrName>
                                        </p:attrNameLst>
                                      </p:cBhvr>
                                      <p:tavLst>
                                        <p:tav tm="0">
                                          <p:val>
                                            <p:strVal val="#ppt_x-0.05"/>
                                          </p:val>
                                        </p:tav>
                                        <p:tav tm="100000">
                                          <p:val>
                                            <p:strVal val="#ppt_x"/>
                                          </p:val>
                                        </p:tav>
                                      </p:tavLst>
                                    </p:anim>
                                    <p:anim calcmode="lin" valueType="num">
                                      <p:cBhvr>
                                        <p:cTn id="39" dur="300" accel="100000" fill="hold">
                                          <p:stCondLst>
                                            <p:cond delay="1200"/>
                                          </p:stCondLst>
                                        </p:cTn>
                                        <p:tgtEl>
                                          <p:spTgt spid="5"/>
                                        </p:tgtEl>
                                        <p:attrNameLst>
                                          <p:attrName>ppt_y</p:attrName>
                                        </p:attrNameLst>
                                      </p:cBhvr>
                                      <p:tavLst>
                                        <p:tav tm="0">
                                          <p:val>
                                            <p:strVal val="#ppt_y+0.1"/>
                                          </p:val>
                                        </p:tav>
                                        <p:tav tm="100000">
                                          <p:val>
                                            <p:strVal val="#ppt_y"/>
                                          </p:val>
                                        </p:tav>
                                      </p:tavLst>
                                    </p:anim>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par>
                                <p:cTn id="57" presetID="53" presetClass="entr" presetSubtype="16"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par>
                          <p:cTn id="68" fill="hold">
                            <p:stCondLst>
                              <p:cond delay="5500"/>
                            </p:stCondLst>
                            <p:childTnLst>
                              <p:par>
                                <p:cTn id="69" presetID="14" presetClass="entr" presetSubtype="10"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randombar(horizontal)">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animBg="1"/>
      <p:bldP spid="14" grpId="0"/>
      <p:bldP spid="15" grpId="0" animBg="1"/>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grpSp>
        <p:nvGrpSpPr>
          <p:cNvPr id="5" name="组合 4"/>
          <p:cNvGrpSpPr/>
          <p:nvPr/>
        </p:nvGrpSpPr>
        <p:grpSpPr>
          <a:xfrm>
            <a:off x="1429703" y="2132881"/>
            <a:ext cx="2297425" cy="1733203"/>
            <a:chOff x="1429701" y="2132880"/>
            <a:chExt cx="2297425" cy="1733203"/>
          </a:xfrm>
        </p:grpSpPr>
        <p:pic>
          <p:nvPicPr>
            <p:cNvPr id="6" name="图片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9701" y="2132880"/>
              <a:ext cx="1903117" cy="17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2"/>
            <p:cNvSpPr txBox="1">
              <a:spLocks noChangeArrowheads="1"/>
            </p:cNvSpPr>
            <p:nvPr/>
          </p:nvSpPr>
          <p:spPr bwMode="auto">
            <a:xfrm>
              <a:off x="1948450" y="2490361"/>
              <a:ext cx="1158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rgbClr val="FFFFFF"/>
                  </a:solidFill>
                  <a:latin typeface="微软雅黑" panose="020B0503020204020204" pitchFamily="34" charset="-122"/>
                  <a:ea typeface="微软雅黑" panose="020B0503020204020204" pitchFamily="34" charset="-122"/>
                </a:rPr>
                <a:t>标题</a:t>
              </a:r>
            </a:p>
          </p:txBody>
        </p:sp>
        <p:sp>
          <p:nvSpPr>
            <p:cNvPr id="9" name="文本框 13"/>
            <p:cNvSpPr txBox="1">
              <a:spLocks noChangeArrowheads="1"/>
            </p:cNvSpPr>
            <p:nvPr/>
          </p:nvSpPr>
          <p:spPr bwMode="auto">
            <a:xfrm>
              <a:off x="1728954" y="2891498"/>
              <a:ext cx="19981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endParaRPr lang="en-US" altLang="zh-CN" sz="1050" dirty="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endParaRPr lang="zh-CN" altLang="en-US" sz="1050" dirty="0">
                <a:solidFill>
                  <a:srgbClr val="FFFFFF"/>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736652" y="1247806"/>
            <a:ext cx="2271496" cy="1733203"/>
            <a:chOff x="3736652" y="1247805"/>
            <a:chExt cx="2271496" cy="1733203"/>
          </a:xfrm>
        </p:grpSpPr>
        <p:pic>
          <p:nvPicPr>
            <p:cNvPr id="11" name="图片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6652" y="1247805"/>
              <a:ext cx="1903117" cy="17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4"/>
            <p:cNvSpPr txBox="1">
              <a:spLocks noChangeArrowheads="1"/>
            </p:cNvSpPr>
            <p:nvPr/>
          </p:nvSpPr>
          <p:spPr bwMode="auto">
            <a:xfrm>
              <a:off x="4229471" y="1580964"/>
              <a:ext cx="1158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a:solidFill>
                    <a:srgbClr val="FFFFFF"/>
                  </a:solidFill>
                  <a:latin typeface="微软雅黑" panose="020B0503020204020204" pitchFamily="34" charset="-122"/>
                  <a:ea typeface="微软雅黑" panose="020B0503020204020204" pitchFamily="34" charset="-122"/>
                </a:rPr>
                <a:t>标题</a:t>
              </a:r>
            </a:p>
          </p:txBody>
        </p:sp>
        <p:sp>
          <p:nvSpPr>
            <p:cNvPr id="13" name="文本框 15"/>
            <p:cNvSpPr txBox="1">
              <a:spLocks noChangeArrowheads="1"/>
            </p:cNvSpPr>
            <p:nvPr/>
          </p:nvSpPr>
          <p:spPr bwMode="auto">
            <a:xfrm>
              <a:off x="4009976" y="1982101"/>
              <a:ext cx="19981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endParaRPr lang="en-US" altLang="zh-CN" sz="1050" dirty="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endParaRPr lang="zh-CN" altLang="en-US" sz="1050" dirty="0">
                <a:solidFill>
                  <a:srgbClr val="FFFFFF"/>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6085854" y="692945"/>
            <a:ext cx="2302100" cy="1733203"/>
            <a:chOff x="6085854" y="692944"/>
            <a:chExt cx="2302100" cy="1733203"/>
          </a:xfrm>
        </p:grpSpPr>
        <p:pic>
          <p:nvPicPr>
            <p:cNvPr id="15" name="图片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5854" y="692944"/>
              <a:ext cx="1903117" cy="173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6"/>
            <p:cNvSpPr txBox="1">
              <a:spLocks noChangeArrowheads="1"/>
            </p:cNvSpPr>
            <p:nvPr/>
          </p:nvSpPr>
          <p:spPr bwMode="auto">
            <a:xfrm>
              <a:off x="6609277" y="999708"/>
              <a:ext cx="11582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a:solidFill>
                    <a:srgbClr val="FFFFFF"/>
                  </a:solidFill>
                  <a:latin typeface="微软雅黑" panose="020B0503020204020204" pitchFamily="34" charset="-122"/>
                  <a:ea typeface="微软雅黑" panose="020B0503020204020204" pitchFamily="34" charset="-122"/>
                </a:rPr>
                <a:t>标题</a:t>
              </a:r>
            </a:p>
          </p:txBody>
        </p:sp>
        <p:sp>
          <p:nvSpPr>
            <p:cNvPr id="17" name="文本框 17"/>
            <p:cNvSpPr txBox="1">
              <a:spLocks noChangeArrowheads="1"/>
            </p:cNvSpPr>
            <p:nvPr/>
          </p:nvSpPr>
          <p:spPr bwMode="auto">
            <a:xfrm>
              <a:off x="6389782" y="1400844"/>
              <a:ext cx="19981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endParaRPr lang="en-US" altLang="zh-CN" sz="1050" dirty="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r>
                <a:rPr lang="zh-CN" altLang="en-US" sz="1050" dirty="0">
                  <a:solidFill>
                    <a:srgbClr val="FFFFFF"/>
                  </a:solidFill>
                  <a:latin typeface="微软雅黑" panose="020B0503020204020204" pitchFamily="34" charset="-122"/>
                  <a:ea typeface="微软雅黑" panose="020B0503020204020204" pitchFamily="34" charset="-122"/>
                </a:rPr>
                <a:t>单击此处添加内容</a:t>
              </a:r>
            </a:p>
            <a:p>
              <a:pPr eaLnBrk="1" hangingPunct="1">
                <a:buFont typeface="Arial" panose="020B0604020202020204" pitchFamily="34" charset="0"/>
                <a:buNone/>
              </a:pPr>
              <a:endParaRPr lang="zh-CN" altLang="en-US" sz="1050"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874442242"/>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grpSp>
        <p:nvGrpSpPr>
          <p:cNvPr id="5" name="组合 4"/>
          <p:cNvGrpSpPr/>
          <p:nvPr/>
        </p:nvGrpSpPr>
        <p:grpSpPr>
          <a:xfrm>
            <a:off x="1489949" y="2338400"/>
            <a:ext cx="1656184" cy="2399743"/>
            <a:chOff x="2627784" y="1779662"/>
            <a:chExt cx="2005225" cy="2905489"/>
          </a:xfrm>
        </p:grpSpPr>
        <p:pic>
          <p:nvPicPr>
            <p:cNvPr id="6" name="Picture 2" descr="C:\Users\Thinkpad\Desktop\PNG\1_0003_渐变映射-2-副本-2.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Thinkpad\Desktop\PNG\1_0008_图层-16-副本.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20"/>
          <p:cNvSpPr txBox="1">
            <a:spLocks noChangeArrowheads="1"/>
          </p:cNvSpPr>
          <p:nvPr/>
        </p:nvSpPr>
        <p:spPr bwMode="auto">
          <a:xfrm>
            <a:off x="1698151" y="3823249"/>
            <a:ext cx="1239785" cy="30008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0" name="组合 9"/>
          <p:cNvGrpSpPr/>
          <p:nvPr/>
        </p:nvGrpSpPr>
        <p:grpSpPr>
          <a:xfrm>
            <a:off x="5918441" y="2312718"/>
            <a:ext cx="1656184" cy="2399743"/>
            <a:chOff x="2627784" y="1779662"/>
            <a:chExt cx="2005225" cy="2905489"/>
          </a:xfrm>
        </p:grpSpPr>
        <p:pic>
          <p:nvPicPr>
            <p:cNvPr id="11" name="Picture 2" descr="C:\Users\Thinkpad\Desktop\PNG\1_0003_渐变映射-2-副本-2.png"/>
            <p:cNvPicPr>
              <a:picLocks noChangeAspect="1" noChangeArrowheads="1"/>
            </p:cNvPicPr>
            <p:nvPr/>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Thinkpad\Desktop\PNG\1_0008_图层-16-副本.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4735"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20"/>
          <p:cNvSpPr txBox="1">
            <a:spLocks noChangeArrowheads="1"/>
          </p:cNvSpPr>
          <p:nvPr/>
        </p:nvSpPr>
        <p:spPr bwMode="auto">
          <a:xfrm>
            <a:off x="6126643" y="3797567"/>
            <a:ext cx="1239785" cy="30008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grpSp>
        <p:nvGrpSpPr>
          <p:cNvPr id="14" name="组合 13"/>
          <p:cNvGrpSpPr/>
          <p:nvPr/>
        </p:nvGrpSpPr>
        <p:grpSpPr>
          <a:xfrm>
            <a:off x="3529677" y="1829368"/>
            <a:ext cx="2005225" cy="2905489"/>
            <a:chOff x="2627784" y="1779662"/>
            <a:chExt cx="2005225" cy="2905489"/>
          </a:xfrm>
        </p:grpSpPr>
        <p:pic>
          <p:nvPicPr>
            <p:cNvPr id="15" name="Picture 2" descr="C:\Users\Thinkpad\Desktop\PNG\1_0003_渐变映射-2-副本-2.pn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627784" y="2728348"/>
              <a:ext cx="2005225" cy="19568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Thinkpad\Desktop\PNG\1_0008_图层-16-副本.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36829" y="1779662"/>
              <a:ext cx="1501070" cy="21106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20"/>
          <p:cNvSpPr txBox="1">
            <a:spLocks noChangeArrowheads="1"/>
          </p:cNvSpPr>
          <p:nvPr/>
        </p:nvSpPr>
        <p:spPr bwMode="auto">
          <a:xfrm>
            <a:off x="3912397" y="3756454"/>
            <a:ext cx="1239785" cy="300082"/>
          </a:xfrm>
          <a:prstGeom prst="rect">
            <a:avLst/>
          </a:prstGeom>
          <a:noFill/>
          <a:ln>
            <a:noFill/>
          </a:ln>
        </p:spPr>
        <p:txBody>
          <a:bodyPr wrap="square">
            <a:spAutoFit/>
          </a:bodyPr>
          <a:lstStyle>
            <a:defPPr>
              <a:defRPr lang="zh-CN"/>
            </a:defPPr>
            <a:lvl1pPr>
              <a:defRPr b="1">
                <a:solidFill>
                  <a:schemeClr val="bg1"/>
                </a:solidFill>
                <a:latin typeface="方正宋黑简体" pitchFamily="2" charset="-122"/>
                <a:ea typeface="方正宋黑简体" pitchFamily="2"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pPr algn="ctr"/>
            <a:r>
              <a:rPr lang="zh-CN" altLang="en-US" dirty="0"/>
              <a:t>分标题一</a:t>
            </a:r>
          </a:p>
        </p:txBody>
      </p:sp>
      <p:sp>
        <p:nvSpPr>
          <p:cNvPr id="18" name="TextBox 39"/>
          <p:cNvSpPr txBox="1"/>
          <p:nvPr/>
        </p:nvSpPr>
        <p:spPr>
          <a:xfrm>
            <a:off x="1286906" y="1651289"/>
            <a:ext cx="1954691" cy="73250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a:t>点击此处添加文本</a:t>
            </a:r>
          </a:p>
          <a:p>
            <a:r>
              <a:rPr lang="zh-CN" altLang="en-US" sz="1600" dirty="0"/>
              <a:t>点击此处添加文本</a:t>
            </a:r>
          </a:p>
        </p:txBody>
      </p:sp>
      <p:sp>
        <p:nvSpPr>
          <p:cNvPr id="19" name="TextBox 40"/>
          <p:cNvSpPr txBox="1"/>
          <p:nvPr/>
        </p:nvSpPr>
        <p:spPr>
          <a:xfrm>
            <a:off x="3529677" y="1123489"/>
            <a:ext cx="1954691" cy="73250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a:t>点击此处添加文本</a:t>
            </a:r>
          </a:p>
          <a:p>
            <a:r>
              <a:rPr lang="zh-CN" altLang="en-US" sz="1600" dirty="0"/>
              <a:t>点击此处添加文本</a:t>
            </a:r>
          </a:p>
        </p:txBody>
      </p:sp>
      <p:sp>
        <p:nvSpPr>
          <p:cNvPr id="20" name="TextBox 41"/>
          <p:cNvSpPr txBox="1"/>
          <p:nvPr/>
        </p:nvSpPr>
        <p:spPr>
          <a:xfrm>
            <a:off x="5769189" y="1625606"/>
            <a:ext cx="1954691" cy="732508"/>
          </a:xfrm>
          <a:prstGeom prst="rect">
            <a:avLst/>
          </a:prstGeom>
          <a:noFill/>
        </p:spPr>
        <p:txBody>
          <a:bodyPr wrap="square" rtlCol="0">
            <a:spAutoFit/>
          </a:bodyPr>
          <a:lstStyle>
            <a:defPPr>
              <a:defRPr lang="zh-CN"/>
            </a:defPPr>
            <a:lvl1pPr>
              <a:lnSpc>
                <a:spcPct val="130000"/>
              </a:lnSpc>
              <a:defRPr sz="1400" kern="0" spc="-150">
                <a:solidFill>
                  <a:schemeClr val="tx1">
                    <a:lumMod val="95000"/>
                    <a:lumOff val="5000"/>
                  </a:schemeClr>
                </a:solidFill>
                <a:latin typeface="楷体" pitchFamily="49" charset="-122"/>
                <a:ea typeface="楷体" pitchFamily="49" charset="-122"/>
              </a:defRPr>
            </a:lvl1pPr>
          </a:lstStyle>
          <a:p>
            <a:r>
              <a:rPr lang="zh-CN" altLang="en-US" sz="1600" dirty="0"/>
              <a:t>点击此处添加文本</a:t>
            </a:r>
          </a:p>
          <a:p>
            <a:r>
              <a:rPr lang="zh-CN" altLang="en-US" sz="1600" dirty="0"/>
              <a:t>点击此处添加文本</a:t>
            </a:r>
          </a:p>
        </p:txBody>
      </p:sp>
    </p:spTree>
    <p:extLst>
      <p:ext uri="{BB962C8B-B14F-4D97-AF65-F5344CB8AC3E}">
        <p14:creationId xmlns:p14="http://schemas.microsoft.com/office/powerpoint/2010/main" val="273568350"/>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1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p:tgtEl>
                                          <p:spTgt spid="5"/>
                                        </p:tgtEl>
                                        <p:attrNameLst>
                                          <p:attrName>ppt_x</p:attrName>
                                        </p:attrNameLst>
                                      </p:cBhvr>
                                      <p:tavLst>
                                        <p:tav tm="0">
                                          <p:val>
                                            <p:strVal val="#ppt_x+#ppt_w*1.125000"/>
                                          </p:val>
                                        </p:tav>
                                        <p:tav tm="100000">
                                          <p:val>
                                            <p:strVal val="#ppt_x"/>
                                          </p:val>
                                        </p:tav>
                                      </p:tavLst>
                                    </p:anim>
                                    <p:animEffect transition="in" filter="wipe(left)">
                                      <p:cBhvr>
                                        <p:cTn id="20" dur="1000"/>
                                        <p:tgtEl>
                                          <p:spTgt spid="5"/>
                                        </p:tgtEl>
                                      </p:cBhvr>
                                    </p:animEffect>
                                  </p:childTnLst>
                                </p:cTn>
                              </p:par>
                              <p:par>
                                <p:cTn id="21" presetID="1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p:tgtEl>
                                          <p:spTgt spid="10"/>
                                        </p:tgtEl>
                                        <p:attrNameLst>
                                          <p:attrName>ppt_x</p:attrName>
                                        </p:attrNameLst>
                                      </p:cBhvr>
                                      <p:tavLst>
                                        <p:tav tm="0">
                                          <p:val>
                                            <p:strVal val="#ppt_x-#ppt_w*1.125000"/>
                                          </p:val>
                                        </p:tav>
                                        <p:tav tm="100000">
                                          <p:val>
                                            <p:strVal val="#ppt_x"/>
                                          </p:val>
                                        </p:tav>
                                      </p:tavLst>
                                    </p:anim>
                                    <p:animEffect transition="in" filter="wipe(right)">
                                      <p:cBhvr>
                                        <p:cTn id="24" dur="1000"/>
                                        <p:tgtEl>
                                          <p:spTgt spid="10"/>
                                        </p:tgtEl>
                                      </p:cBhvr>
                                    </p:animEffect>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25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50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4500"/>
                            </p:stCondLst>
                            <p:childTnLst>
                              <p:par>
                                <p:cTn id="42" presetID="22" presetClass="entr" presetSubtype="4"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17" grpId="0"/>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4" descr="E:\PPT\PPT中国风元素\水墨祥云\水墨祥云\01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0620" y="1438866"/>
            <a:ext cx="807668" cy="50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PPT\PPT中国风元素\水墨祥云\水墨祥云\0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60620" y="2233554"/>
            <a:ext cx="807668" cy="5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PPT\PPT中国风元素\水墨祥云\水墨祥云\0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60620" y="2943148"/>
            <a:ext cx="807668" cy="5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E:\PPT\PPT中国风元素\水墨祥云\水墨祥云\0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60620" y="3747932"/>
            <a:ext cx="807668" cy="50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9"/>
          <p:cNvSpPr txBox="1">
            <a:spLocks noChangeArrowheads="1"/>
          </p:cNvSpPr>
          <p:nvPr/>
        </p:nvSpPr>
        <p:spPr bwMode="auto">
          <a:xfrm>
            <a:off x="3515917" y="1432199"/>
            <a:ext cx="314045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defTabSz="815975">
              <a:lnSpc>
                <a:spcPct val="80000"/>
              </a:lnSpc>
            </a:pPr>
            <a:r>
              <a:rPr lang="zh-CN" altLang="en-US" sz="2800" spc="-150" dirty="0">
                <a:solidFill>
                  <a:srgbClr val="000000"/>
                </a:solidFill>
                <a:latin typeface="楷体" pitchFamily="49" charset="-122"/>
                <a:ea typeface="楷体" pitchFamily="49" charset="-122"/>
              </a:rPr>
              <a:t>点击添加文字模板</a:t>
            </a:r>
          </a:p>
        </p:txBody>
      </p:sp>
      <p:sp>
        <p:nvSpPr>
          <p:cNvPr id="11" name="TextBox 21"/>
          <p:cNvSpPr txBox="1">
            <a:spLocks noChangeArrowheads="1"/>
          </p:cNvSpPr>
          <p:nvPr/>
        </p:nvSpPr>
        <p:spPr bwMode="auto">
          <a:xfrm>
            <a:off x="3515917" y="2238425"/>
            <a:ext cx="314045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defTabSz="815975">
              <a:lnSpc>
                <a:spcPct val="80000"/>
              </a:lnSpc>
            </a:pPr>
            <a:r>
              <a:rPr lang="zh-CN" altLang="en-US" sz="2800" spc="-150" dirty="0">
                <a:solidFill>
                  <a:srgbClr val="000000"/>
                </a:solidFill>
                <a:latin typeface="楷体" pitchFamily="49" charset="-122"/>
                <a:ea typeface="楷体" pitchFamily="49" charset="-122"/>
              </a:rPr>
              <a:t>点击添加文字模板</a:t>
            </a:r>
          </a:p>
        </p:txBody>
      </p:sp>
      <p:sp>
        <p:nvSpPr>
          <p:cNvPr id="12" name="TextBox 23"/>
          <p:cNvSpPr txBox="1">
            <a:spLocks noChangeArrowheads="1"/>
          </p:cNvSpPr>
          <p:nvPr/>
        </p:nvSpPr>
        <p:spPr bwMode="auto">
          <a:xfrm>
            <a:off x="3515917" y="2956673"/>
            <a:ext cx="314045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defTabSz="815975">
              <a:lnSpc>
                <a:spcPct val="80000"/>
              </a:lnSpc>
            </a:pPr>
            <a:r>
              <a:rPr lang="zh-CN" altLang="en-US" sz="2800" spc="-150" dirty="0">
                <a:solidFill>
                  <a:srgbClr val="000000"/>
                </a:solidFill>
                <a:latin typeface="楷体" pitchFamily="49" charset="-122"/>
                <a:ea typeface="楷体" pitchFamily="49" charset="-122"/>
              </a:rPr>
              <a:t>点击添加文字模板</a:t>
            </a:r>
          </a:p>
        </p:txBody>
      </p:sp>
      <p:sp>
        <p:nvSpPr>
          <p:cNvPr id="13" name="TextBox 25"/>
          <p:cNvSpPr txBox="1">
            <a:spLocks noChangeArrowheads="1"/>
          </p:cNvSpPr>
          <p:nvPr/>
        </p:nvSpPr>
        <p:spPr bwMode="auto">
          <a:xfrm>
            <a:off x="3515917" y="3742707"/>
            <a:ext cx="314045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defTabSz="815975">
              <a:lnSpc>
                <a:spcPct val="80000"/>
              </a:lnSpc>
            </a:pPr>
            <a:r>
              <a:rPr lang="zh-CN" altLang="en-US" sz="2800" spc="-150" dirty="0">
                <a:solidFill>
                  <a:srgbClr val="000000"/>
                </a:solidFill>
                <a:latin typeface="楷体" pitchFamily="49" charset="-122"/>
                <a:ea typeface="楷体" pitchFamily="49" charset="-122"/>
              </a:rPr>
              <a:t>点击添加文字模板</a:t>
            </a:r>
          </a:p>
        </p:txBody>
      </p:sp>
      <p:pic>
        <p:nvPicPr>
          <p:cNvPr id="14" name="Picture 4" descr="F:\360安全浏览器下载\水墨\1402\07.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82704" y="1504206"/>
            <a:ext cx="2361296" cy="2217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087394"/>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3750"/>
                            </p:stCondLst>
                            <p:childTnLst>
                              <p:par>
                                <p:cTn id="18" presetID="1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750"/>
                                        <p:tgtEl>
                                          <p:spTgt spid="5"/>
                                        </p:tgtEl>
                                        <p:attrNameLst>
                                          <p:attrName>ppt_x</p:attrName>
                                        </p:attrNameLst>
                                      </p:cBhvr>
                                      <p:tavLst>
                                        <p:tav tm="0">
                                          <p:val>
                                            <p:strVal val="#ppt_x-#ppt_w*1.125000"/>
                                          </p:val>
                                        </p:tav>
                                        <p:tav tm="100000">
                                          <p:val>
                                            <p:strVal val="#ppt_x"/>
                                          </p:val>
                                        </p:tav>
                                      </p:tavLst>
                                    </p:anim>
                                    <p:animEffect transition="in" filter="wipe(right)">
                                      <p:cBhvr>
                                        <p:cTn id="21" dur="750"/>
                                        <p:tgtEl>
                                          <p:spTgt spid="5"/>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750"/>
                                        <p:tgtEl>
                                          <p:spTgt spid="10"/>
                                        </p:tgtEl>
                                        <p:attrNameLst>
                                          <p:attrName>ppt_x</p:attrName>
                                        </p:attrNameLst>
                                      </p:cBhvr>
                                      <p:tavLst>
                                        <p:tav tm="0">
                                          <p:val>
                                            <p:strVal val="#ppt_x+#ppt_w*1.125000"/>
                                          </p:val>
                                        </p:tav>
                                        <p:tav tm="100000">
                                          <p:val>
                                            <p:strVal val="#ppt_x"/>
                                          </p:val>
                                        </p:tav>
                                      </p:tavLst>
                                    </p:anim>
                                    <p:animEffect transition="in" filter="wipe(left)">
                                      <p:cBhvr>
                                        <p:cTn id="25" dur="750"/>
                                        <p:tgtEl>
                                          <p:spTgt spid="10"/>
                                        </p:tgtEl>
                                      </p:cBhvr>
                                    </p:animEffect>
                                  </p:childTnLst>
                                </p:cTn>
                              </p:par>
                            </p:childTnLst>
                          </p:cTn>
                        </p:par>
                        <p:par>
                          <p:cTn id="26" fill="hold">
                            <p:stCondLst>
                              <p:cond delay="4500"/>
                            </p:stCondLst>
                            <p:childTnLst>
                              <p:par>
                                <p:cTn id="27" presetID="1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p:tgtEl>
                                          <p:spTgt spid="6"/>
                                        </p:tgtEl>
                                        <p:attrNameLst>
                                          <p:attrName>ppt_x</p:attrName>
                                        </p:attrNameLst>
                                      </p:cBhvr>
                                      <p:tavLst>
                                        <p:tav tm="0">
                                          <p:val>
                                            <p:strVal val="#ppt_x-#ppt_w*1.125000"/>
                                          </p:val>
                                        </p:tav>
                                        <p:tav tm="100000">
                                          <p:val>
                                            <p:strVal val="#ppt_x"/>
                                          </p:val>
                                        </p:tav>
                                      </p:tavLst>
                                    </p:anim>
                                    <p:animEffect transition="in" filter="wipe(right)">
                                      <p:cBhvr>
                                        <p:cTn id="30" dur="750"/>
                                        <p:tgtEl>
                                          <p:spTgt spid="6"/>
                                        </p:tgtEl>
                                      </p:cBhvr>
                                    </p:animEffect>
                                  </p:childTnLst>
                                </p:cTn>
                              </p:par>
                              <p:par>
                                <p:cTn id="31" presetID="1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p:tgtEl>
                                          <p:spTgt spid="11"/>
                                        </p:tgtEl>
                                        <p:attrNameLst>
                                          <p:attrName>ppt_x</p:attrName>
                                        </p:attrNameLst>
                                      </p:cBhvr>
                                      <p:tavLst>
                                        <p:tav tm="0">
                                          <p:val>
                                            <p:strVal val="#ppt_x+#ppt_w*1.125000"/>
                                          </p:val>
                                        </p:tav>
                                        <p:tav tm="100000">
                                          <p:val>
                                            <p:strVal val="#ppt_x"/>
                                          </p:val>
                                        </p:tav>
                                      </p:tavLst>
                                    </p:anim>
                                    <p:animEffect transition="in" filter="wipe(left)">
                                      <p:cBhvr>
                                        <p:cTn id="34" dur="750"/>
                                        <p:tgtEl>
                                          <p:spTgt spid="11"/>
                                        </p:tgtEl>
                                      </p:cBhvr>
                                    </p:animEffect>
                                  </p:childTnLst>
                                </p:cTn>
                              </p:par>
                            </p:childTnLst>
                          </p:cTn>
                        </p:par>
                        <p:par>
                          <p:cTn id="35" fill="hold">
                            <p:stCondLst>
                              <p:cond delay="5250"/>
                            </p:stCondLst>
                            <p:childTnLst>
                              <p:par>
                                <p:cTn id="36" presetID="12" presetClass="entr" presetSubtype="8"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750"/>
                                        <p:tgtEl>
                                          <p:spTgt spid="7"/>
                                        </p:tgtEl>
                                        <p:attrNameLst>
                                          <p:attrName>ppt_x</p:attrName>
                                        </p:attrNameLst>
                                      </p:cBhvr>
                                      <p:tavLst>
                                        <p:tav tm="0">
                                          <p:val>
                                            <p:strVal val="#ppt_x-#ppt_w*1.125000"/>
                                          </p:val>
                                        </p:tav>
                                        <p:tav tm="100000">
                                          <p:val>
                                            <p:strVal val="#ppt_x"/>
                                          </p:val>
                                        </p:tav>
                                      </p:tavLst>
                                    </p:anim>
                                    <p:animEffect transition="in" filter="wipe(right)">
                                      <p:cBhvr>
                                        <p:cTn id="39" dur="750"/>
                                        <p:tgtEl>
                                          <p:spTgt spid="7"/>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750"/>
                                        <p:tgtEl>
                                          <p:spTgt spid="12"/>
                                        </p:tgtEl>
                                        <p:attrNameLst>
                                          <p:attrName>ppt_x</p:attrName>
                                        </p:attrNameLst>
                                      </p:cBhvr>
                                      <p:tavLst>
                                        <p:tav tm="0">
                                          <p:val>
                                            <p:strVal val="#ppt_x+#ppt_w*1.125000"/>
                                          </p:val>
                                        </p:tav>
                                        <p:tav tm="100000">
                                          <p:val>
                                            <p:strVal val="#ppt_x"/>
                                          </p:val>
                                        </p:tav>
                                      </p:tavLst>
                                    </p:anim>
                                    <p:animEffect transition="in" filter="wipe(left)">
                                      <p:cBhvr>
                                        <p:cTn id="43" dur="750"/>
                                        <p:tgtEl>
                                          <p:spTgt spid="12"/>
                                        </p:tgtEl>
                                      </p:cBhvr>
                                    </p:animEffect>
                                  </p:childTnLst>
                                </p:cTn>
                              </p:par>
                            </p:childTnLst>
                          </p:cTn>
                        </p:par>
                        <p:par>
                          <p:cTn id="44" fill="hold">
                            <p:stCondLst>
                              <p:cond delay="6000"/>
                            </p:stCondLst>
                            <p:childTnLst>
                              <p:par>
                                <p:cTn id="45" presetID="12" presetClass="entr" presetSubtype="8"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750"/>
                                        <p:tgtEl>
                                          <p:spTgt spid="9"/>
                                        </p:tgtEl>
                                        <p:attrNameLst>
                                          <p:attrName>ppt_x</p:attrName>
                                        </p:attrNameLst>
                                      </p:cBhvr>
                                      <p:tavLst>
                                        <p:tav tm="0">
                                          <p:val>
                                            <p:strVal val="#ppt_x-#ppt_w*1.125000"/>
                                          </p:val>
                                        </p:tav>
                                        <p:tav tm="100000">
                                          <p:val>
                                            <p:strVal val="#ppt_x"/>
                                          </p:val>
                                        </p:tav>
                                      </p:tavLst>
                                    </p:anim>
                                    <p:animEffect transition="in" filter="wipe(right)">
                                      <p:cBhvr>
                                        <p:cTn id="48" dur="750"/>
                                        <p:tgtEl>
                                          <p:spTgt spid="9"/>
                                        </p:tgtEl>
                                      </p:cBhvr>
                                    </p:animEffect>
                                  </p:childTnLst>
                                </p:cTn>
                              </p:par>
                              <p:par>
                                <p:cTn id="49" presetID="12" presetClass="entr" presetSubtype="2"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750"/>
                                        <p:tgtEl>
                                          <p:spTgt spid="13"/>
                                        </p:tgtEl>
                                        <p:attrNameLst>
                                          <p:attrName>ppt_x</p:attrName>
                                        </p:attrNameLst>
                                      </p:cBhvr>
                                      <p:tavLst>
                                        <p:tav tm="0">
                                          <p:val>
                                            <p:strVal val="#ppt_x+#ppt_w*1.125000"/>
                                          </p:val>
                                        </p:tav>
                                        <p:tav tm="100000">
                                          <p:val>
                                            <p:strVal val="#ppt_x"/>
                                          </p:val>
                                        </p:tav>
                                      </p:tavLst>
                                    </p:anim>
                                    <p:animEffect transition="in" filter="wipe(left)">
                                      <p:cBhvr>
                                        <p:cTn id="5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003198" y="738811"/>
            <a:ext cx="5032147"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（二）</a:t>
            </a:r>
            <a:r>
              <a:rPr lang="zh-CN" altLang="zh-CN" sz="2100" dirty="0">
                <a:solidFill>
                  <a:schemeClr val="accent1">
                    <a:lumMod val="50000"/>
                  </a:schemeClr>
                </a:solidFill>
                <a:latin typeface="方正粗黑简体" panose="02010601030101010101" pitchFamily="2" charset="-122"/>
                <a:ea typeface="方正粗黑简体" panose="02010601030101010101" pitchFamily="2" charset="-122"/>
              </a:rPr>
              <a:t>家庭经济困难学生认定的依据因素</a:t>
            </a:r>
          </a:p>
        </p:txBody>
      </p:sp>
      <p:sp>
        <p:nvSpPr>
          <p:cNvPr id="2" name="矩形 1"/>
          <p:cNvSpPr/>
          <p:nvPr/>
        </p:nvSpPr>
        <p:spPr>
          <a:xfrm>
            <a:off x="127567" y="1154309"/>
            <a:ext cx="8038475" cy="3926716"/>
          </a:xfrm>
          <a:prstGeom prst="rect">
            <a:avLst/>
          </a:prstGeom>
        </p:spPr>
        <p:txBody>
          <a:bodyPr wrap="square">
            <a:spAutoFit/>
          </a:bodyPr>
          <a:lstStyle/>
          <a:p>
            <a:pPr indent="304800" algn="just">
              <a:lnSpc>
                <a:spcPts val="2250"/>
              </a:lnSpc>
            </a:pPr>
            <a:r>
              <a:rPr lang="zh-CN" altLang="zh-CN" sz="1800" dirty="0">
                <a:solidFill>
                  <a:schemeClr val="accent5">
                    <a:lumMod val="50000"/>
                  </a:schemeClr>
                </a:solidFill>
                <a:latin typeface="方正粗黑简体" panose="02010601030101010101" pitchFamily="2" charset="-122"/>
                <a:ea typeface="方正粗黑简体" panose="02010601030101010101" pitchFamily="2" charset="-122"/>
              </a:rPr>
              <a:t>认定家庭经济困难学生依据以下因素：</a:t>
            </a:r>
            <a:endParaRPr lang="en-US" altLang="zh-CN" sz="1800" dirty="0">
              <a:solidFill>
                <a:schemeClr val="accent5">
                  <a:lumMod val="50000"/>
                </a:schemeClr>
              </a:solidFill>
              <a:latin typeface="方正粗黑简体" panose="02010601030101010101" pitchFamily="2" charset="-122"/>
              <a:ea typeface="方正粗黑简体" panose="02010601030101010101" pitchFamily="2" charset="-122"/>
            </a:endParaRP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1</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）家庭经济因素。</a:t>
            </a:r>
            <a:r>
              <a:rPr lang="zh-CN" altLang="zh-CN" sz="1800" kern="100" dirty="0">
                <a:latin typeface="方正粗黑宋简体" panose="02000000000000000000" pitchFamily="2" charset="-122"/>
                <a:ea typeface="方正粗黑宋简体" panose="02000000000000000000" pitchFamily="2" charset="-122"/>
              </a:rPr>
              <a:t>主要包括家庭劳动力及职业状况、家庭财产及收入、家庭负担等情况。</a:t>
            </a: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2</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）特殊群体因素。</a:t>
            </a:r>
            <a:r>
              <a:rPr lang="zh-CN" altLang="zh-CN" sz="1800" kern="100" dirty="0">
                <a:latin typeface="方正粗黑宋简体" panose="02000000000000000000" pitchFamily="2" charset="-122"/>
                <a:ea typeface="方正粗黑宋简体" panose="02000000000000000000" pitchFamily="2" charset="-122"/>
              </a:rPr>
              <a:t>主要指建档立卡贫困家庭学生、最低生活保障家庭学生、特困供养学生、孤儿、重点困境儿童、烈士子女、家庭经济困难残疾学生及残疾人子女等情况。</a:t>
            </a: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3</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）地区经济社会发展水平因素。</a:t>
            </a:r>
            <a:r>
              <a:rPr lang="zh-CN" altLang="zh-CN" sz="1800" kern="100" dirty="0">
                <a:latin typeface="方正粗黑宋简体" panose="02000000000000000000" pitchFamily="2" charset="-122"/>
                <a:ea typeface="方正粗黑宋简体" panose="02000000000000000000" pitchFamily="2" charset="-122"/>
              </a:rPr>
              <a:t>主要指校园地、生源地经济发展水平、城乡居民最低生活保障标准等情况。</a:t>
            </a: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4</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）突发状况因素。</a:t>
            </a:r>
            <a:r>
              <a:rPr lang="zh-CN" altLang="zh-CN" sz="1800" kern="100" dirty="0">
                <a:latin typeface="方正粗黑宋简体" panose="02000000000000000000" pitchFamily="2" charset="-122"/>
                <a:ea typeface="方正粗黑宋简体" panose="02000000000000000000" pitchFamily="2" charset="-122"/>
              </a:rPr>
              <a:t>主要指遭受重大自然灾害、重大突发意外事件等情况。</a:t>
            </a: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5</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）学生消费因素。</a:t>
            </a:r>
            <a:r>
              <a:rPr lang="zh-CN" altLang="zh-CN" sz="1800" kern="100" dirty="0">
                <a:latin typeface="方正粗黑宋简体" panose="02000000000000000000" pitchFamily="2" charset="-122"/>
                <a:ea typeface="方正粗黑宋简体" panose="02000000000000000000" pitchFamily="2" charset="-122"/>
              </a:rPr>
              <a:t>主要包括学生消费金额、消费结构等情况。</a:t>
            </a:r>
          </a:p>
          <a:p>
            <a:pPr indent="304800" algn="just">
              <a:lnSpc>
                <a:spcPts val="2250"/>
              </a:lnSpc>
            </a:pP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a:t>
            </a:r>
            <a:r>
              <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6</a:t>
            </a:r>
            <a:r>
              <a:rPr lang="zh-CN" altLang="zh-CN" sz="1800" kern="100" dirty="0">
                <a:solidFill>
                  <a:srgbClr val="FF0000"/>
                </a:solidFill>
                <a:latin typeface="方正粗黑宋简体" panose="02000000000000000000" pitchFamily="2" charset="-122"/>
                <a:ea typeface="方正粗黑宋简体" panose="02000000000000000000" pitchFamily="2" charset="-122"/>
                <a:cs typeface="楷体_GB2312"/>
              </a:rPr>
              <a:t>）其它影响家庭经济状况的因素。</a:t>
            </a:r>
            <a:endPar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endParaRPr>
          </a:p>
          <a:p>
            <a:pPr indent="304800" algn="just">
              <a:lnSpc>
                <a:spcPts val="2250"/>
              </a:lnSpc>
            </a:pPr>
            <a:endParaRPr lang="en-US" altLang="zh-CN" sz="1800" kern="100" dirty="0">
              <a:solidFill>
                <a:srgbClr val="FF0000"/>
              </a:solidFill>
              <a:latin typeface="方正粗黑宋简体" panose="02000000000000000000" pitchFamily="2" charset="-122"/>
              <a:ea typeface="方正粗黑宋简体" panose="02000000000000000000" pitchFamily="2" charset="-122"/>
              <a:cs typeface="楷体_GB2312"/>
            </a:endParaRPr>
          </a:p>
          <a:p>
            <a:pPr indent="304800" algn="just">
              <a:lnSpc>
                <a:spcPts val="2250"/>
              </a:lnSpc>
            </a:pPr>
            <a:r>
              <a:rPr lang="zh-CN" altLang="en-US" sz="1800" kern="100" dirty="0">
                <a:solidFill>
                  <a:srgbClr val="FF0000"/>
                </a:solidFill>
                <a:latin typeface="方正粗黑宋简体" panose="02000000000000000000" pitchFamily="2" charset="-122"/>
                <a:ea typeface="方正粗黑宋简体" panose="02000000000000000000" pitchFamily="2" charset="-122"/>
              </a:rPr>
              <a:t>（见</a:t>
            </a:r>
            <a:r>
              <a:rPr lang="en-US" altLang="zh-CN" sz="1800" kern="100" dirty="0">
                <a:solidFill>
                  <a:srgbClr val="FF0000"/>
                </a:solidFill>
                <a:latin typeface="方正粗黑宋简体" panose="02000000000000000000" pitchFamily="2" charset="-122"/>
                <a:ea typeface="方正粗黑宋简体" panose="02000000000000000000" pitchFamily="2" charset="-122"/>
              </a:rPr>
              <a:t>《</a:t>
            </a:r>
            <a:r>
              <a:rPr lang="zh-CN" altLang="en-US" sz="1800" kern="100" dirty="0">
                <a:solidFill>
                  <a:schemeClr val="accent6">
                    <a:lumMod val="50000"/>
                  </a:schemeClr>
                </a:solidFill>
                <a:latin typeface="方正粗黑宋简体" panose="02000000000000000000" pitchFamily="2" charset="-122"/>
                <a:ea typeface="方正粗黑宋简体" panose="02000000000000000000" pitchFamily="2" charset="-122"/>
              </a:rPr>
              <a:t>山东省学生资助管理标准汇编</a:t>
            </a:r>
            <a:r>
              <a:rPr lang="en-US" altLang="zh-CN" sz="1800" kern="100" dirty="0">
                <a:solidFill>
                  <a:srgbClr val="FF0000"/>
                </a:solidFill>
                <a:latin typeface="方正粗黑宋简体" panose="02000000000000000000" pitchFamily="2" charset="-122"/>
                <a:ea typeface="方正粗黑宋简体" panose="02000000000000000000" pitchFamily="2" charset="-122"/>
              </a:rPr>
              <a:t>》p217</a:t>
            </a:r>
            <a:r>
              <a:rPr lang="zh-CN" altLang="en-US" sz="1800" kern="100" dirty="0">
                <a:solidFill>
                  <a:srgbClr val="FF0000"/>
                </a:solidFill>
                <a:latin typeface="方正粗黑宋简体" panose="02000000000000000000" pitchFamily="2" charset="-122"/>
                <a:ea typeface="方正粗黑宋简体" panose="02000000000000000000" pitchFamily="2" charset="-122"/>
              </a:rPr>
              <a:t>页）</a:t>
            </a:r>
            <a:endParaRPr lang="zh-CN" altLang="zh-CN" sz="1800" kern="100" dirty="0">
              <a:solidFill>
                <a:srgbClr val="FF0000"/>
              </a:solidFill>
              <a:latin typeface="方正粗黑宋简体" panose="02000000000000000000" pitchFamily="2" charset="-122"/>
              <a:ea typeface="方正粗黑宋简体" panose="02000000000000000000" pitchFamily="2" charset="-122"/>
            </a:endParaRPr>
          </a:p>
        </p:txBody>
      </p:sp>
      <p:pic>
        <p:nvPicPr>
          <p:cNvPr id="7" name="图片 6"/>
          <p:cNvPicPr>
            <a:picLocks noChangeAspect="1"/>
          </p:cNvPicPr>
          <p:nvPr/>
        </p:nvPicPr>
        <p:blipFill>
          <a:blip r:embed="rId2"/>
          <a:stretch>
            <a:fillRect/>
          </a:stretch>
        </p:blipFill>
        <p:spPr>
          <a:xfrm>
            <a:off x="127567" y="238896"/>
            <a:ext cx="8870449" cy="499915"/>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0239" y="1"/>
            <a:ext cx="1323761" cy="1820561"/>
          </a:xfrm>
          <a:prstGeom prst="rect">
            <a:avLst/>
          </a:prstGeom>
        </p:spPr>
      </p:pic>
    </p:spTree>
    <p:extLst>
      <p:ext uri="{BB962C8B-B14F-4D97-AF65-F5344CB8AC3E}">
        <p14:creationId xmlns:p14="http://schemas.microsoft.com/office/powerpoint/2010/main" val="225725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2" descr="D:\png\0101000028865661_0007_图层-2-副本-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5894" y="1447532"/>
            <a:ext cx="1081403" cy="3963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png\0101000028865661_0007_图层-2-副本-7.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flipH="1">
            <a:off x="2292746" y="2526372"/>
            <a:ext cx="1106410" cy="3963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png\0101000028865661_0007_图层-2-副本-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3923928" y="3587254"/>
            <a:ext cx="1081404" cy="3963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png\0101000028865661_0007_图层-2-副本-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flipH="1">
            <a:off x="5617769" y="2418777"/>
            <a:ext cx="1081406" cy="39639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1490189" y="987575"/>
            <a:ext cx="2412068" cy="1297246"/>
            <a:chOff x="1490189" y="1123015"/>
            <a:chExt cx="2412068" cy="1297246"/>
          </a:xfrm>
        </p:grpSpPr>
        <p:pic>
          <p:nvPicPr>
            <p:cNvPr id="11" name="Picture 2" descr="D:\png\0101000028865661_0003_图层-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7"/>
            <p:cNvSpPr txBox="1"/>
            <p:nvPr/>
          </p:nvSpPr>
          <p:spPr>
            <a:xfrm>
              <a:off x="2130963" y="1519558"/>
              <a:ext cx="1130519" cy="523220"/>
            </a:xfrm>
            <a:prstGeom prst="rect">
              <a:avLst/>
            </a:prstGeom>
            <a:noFill/>
          </p:spPr>
          <p:txBody>
            <a:bodyPr wrap="square" rtlCol="0">
              <a:spAutoFit/>
            </a:bodyPr>
            <a:lstStyle/>
            <a:p>
              <a:r>
                <a:rPr lang="zh-CN" altLang="en-US" sz="1400" dirty="0">
                  <a:solidFill>
                    <a:schemeClr val="bg1"/>
                  </a:solidFill>
                  <a:latin typeface="方正行楷简体" pitchFamily="65" charset="-122"/>
                  <a:ea typeface="方正行楷简体" pitchFamily="65" charset="-122"/>
                </a:rPr>
                <a:t>点击输入您的文本内容</a:t>
              </a:r>
              <a:endParaRPr lang="en-US" altLang="zh-CN" sz="1400" dirty="0">
                <a:solidFill>
                  <a:schemeClr val="bg1"/>
                </a:solidFill>
                <a:latin typeface="方正行楷简体" pitchFamily="65" charset="-122"/>
                <a:ea typeface="方正行楷简体" pitchFamily="65" charset="-122"/>
              </a:endParaRPr>
            </a:p>
          </p:txBody>
        </p:sp>
      </p:grpSp>
      <p:grpSp>
        <p:nvGrpSpPr>
          <p:cNvPr id="13" name="组合 12"/>
          <p:cNvGrpSpPr/>
          <p:nvPr/>
        </p:nvGrpSpPr>
        <p:grpSpPr>
          <a:xfrm>
            <a:off x="4754240" y="987575"/>
            <a:ext cx="2412068" cy="1297246"/>
            <a:chOff x="1490189" y="1123015"/>
            <a:chExt cx="2412068" cy="1297246"/>
          </a:xfrm>
        </p:grpSpPr>
        <p:pic>
          <p:nvPicPr>
            <p:cNvPr id="14" name="Picture 2" descr="D:\png\0101000028865661_0003_图层-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0"/>
            <p:cNvSpPr txBox="1"/>
            <p:nvPr/>
          </p:nvSpPr>
          <p:spPr>
            <a:xfrm>
              <a:off x="2130963" y="1519558"/>
              <a:ext cx="1130519" cy="523220"/>
            </a:xfrm>
            <a:prstGeom prst="rect">
              <a:avLst/>
            </a:prstGeom>
            <a:noFill/>
          </p:spPr>
          <p:txBody>
            <a:bodyPr wrap="square" rtlCol="0">
              <a:spAutoFit/>
            </a:bodyPr>
            <a:lstStyle/>
            <a:p>
              <a:r>
                <a:rPr lang="zh-CN" altLang="en-US" sz="1400" dirty="0">
                  <a:solidFill>
                    <a:schemeClr val="bg1"/>
                  </a:solidFill>
                  <a:latin typeface="方正行楷简体" pitchFamily="65" charset="-122"/>
                  <a:ea typeface="方正行楷简体" pitchFamily="65" charset="-122"/>
                </a:rPr>
                <a:t>点击输入您的文本内容</a:t>
              </a:r>
              <a:endParaRPr lang="en-US" altLang="zh-CN" sz="1400" dirty="0">
                <a:solidFill>
                  <a:schemeClr val="bg1"/>
                </a:solidFill>
                <a:latin typeface="方正行楷简体" pitchFamily="65" charset="-122"/>
                <a:ea typeface="方正行楷简体" pitchFamily="65" charset="-122"/>
              </a:endParaRPr>
            </a:p>
          </p:txBody>
        </p:sp>
      </p:grpSp>
      <p:grpSp>
        <p:nvGrpSpPr>
          <p:cNvPr id="16" name="组合 15"/>
          <p:cNvGrpSpPr/>
          <p:nvPr/>
        </p:nvGrpSpPr>
        <p:grpSpPr>
          <a:xfrm>
            <a:off x="4754240" y="3159723"/>
            <a:ext cx="2412068" cy="1297246"/>
            <a:chOff x="1490189" y="1123015"/>
            <a:chExt cx="2412068" cy="1297246"/>
          </a:xfrm>
        </p:grpSpPr>
        <p:pic>
          <p:nvPicPr>
            <p:cNvPr id="17" name="Picture 2" descr="D:\png\0101000028865661_0003_图层-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3"/>
            <p:cNvSpPr txBox="1"/>
            <p:nvPr/>
          </p:nvSpPr>
          <p:spPr>
            <a:xfrm>
              <a:off x="2130963" y="1519558"/>
              <a:ext cx="1130519" cy="523220"/>
            </a:xfrm>
            <a:prstGeom prst="rect">
              <a:avLst/>
            </a:prstGeom>
            <a:noFill/>
          </p:spPr>
          <p:txBody>
            <a:bodyPr wrap="square" rtlCol="0">
              <a:spAutoFit/>
            </a:bodyPr>
            <a:lstStyle/>
            <a:p>
              <a:r>
                <a:rPr lang="zh-CN" altLang="en-US" sz="1400" dirty="0">
                  <a:solidFill>
                    <a:schemeClr val="bg1"/>
                  </a:solidFill>
                  <a:latin typeface="方正行楷简体" pitchFamily="65" charset="-122"/>
                  <a:ea typeface="方正行楷简体" pitchFamily="65" charset="-122"/>
                </a:rPr>
                <a:t>点击输入您的文本内容</a:t>
              </a:r>
              <a:endParaRPr lang="en-US" altLang="zh-CN" sz="1400" dirty="0">
                <a:solidFill>
                  <a:schemeClr val="bg1"/>
                </a:solidFill>
                <a:latin typeface="方正行楷简体" pitchFamily="65" charset="-122"/>
                <a:ea typeface="方正行楷简体" pitchFamily="65" charset="-122"/>
              </a:endParaRPr>
            </a:p>
          </p:txBody>
        </p:sp>
      </p:grpSp>
      <p:grpSp>
        <p:nvGrpSpPr>
          <p:cNvPr id="19" name="组合 18"/>
          <p:cNvGrpSpPr/>
          <p:nvPr/>
        </p:nvGrpSpPr>
        <p:grpSpPr>
          <a:xfrm>
            <a:off x="1639916" y="3159723"/>
            <a:ext cx="2412068" cy="1297246"/>
            <a:chOff x="1490189" y="1123015"/>
            <a:chExt cx="2412068" cy="1297246"/>
          </a:xfrm>
        </p:grpSpPr>
        <p:pic>
          <p:nvPicPr>
            <p:cNvPr id="20" name="Picture 2" descr="D:\png\0101000028865661_0003_图层-3.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90189" y="1123015"/>
              <a:ext cx="2412068" cy="12972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6"/>
            <p:cNvSpPr txBox="1"/>
            <p:nvPr/>
          </p:nvSpPr>
          <p:spPr>
            <a:xfrm>
              <a:off x="2130963" y="1519558"/>
              <a:ext cx="1130519" cy="523220"/>
            </a:xfrm>
            <a:prstGeom prst="rect">
              <a:avLst/>
            </a:prstGeom>
            <a:noFill/>
          </p:spPr>
          <p:txBody>
            <a:bodyPr wrap="square" rtlCol="0">
              <a:spAutoFit/>
            </a:bodyPr>
            <a:lstStyle/>
            <a:p>
              <a:r>
                <a:rPr lang="zh-CN" altLang="en-US" sz="1400" dirty="0">
                  <a:solidFill>
                    <a:schemeClr val="bg1"/>
                  </a:solidFill>
                  <a:latin typeface="方正行楷简体" pitchFamily="65" charset="-122"/>
                  <a:ea typeface="方正行楷简体" pitchFamily="65" charset="-122"/>
                </a:rPr>
                <a:t>点击输入您的文本内容</a:t>
              </a:r>
              <a:endParaRPr lang="en-US" altLang="zh-CN" sz="1400" dirty="0">
                <a:solidFill>
                  <a:schemeClr val="bg1"/>
                </a:solidFill>
                <a:latin typeface="方正行楷简体" pitchFamily="65" charset="-122"/>
                <a:ea typeface="方正行楷简体" pitchFamily="65" charset="-122"/>
              </a:endParaRPr>
            </a:p>
          </p:txBody>
        </p:sp>
      </p:grpSp>
      <p:sp>
        <p:nvSpPr>
          <p:cNvPr id="22" name="TextBox 17"/>
          <p:cNvSpPr txBox="1"/>
          <p:nvPr/>
        </p:nvSpPr>
        <p:spPr>
          <a:xfrm>
            <a:off x="3715163" y="2401402"/>
            <a:ext cx="1498937" cy="507831"/>
          </a:xfrm>
          <a:prstGeom prst="rect">
            <a:avLst/>
          </a:prstGeom>
          <a:noFill/>
        </p:spPr>
        <p:txBody>
          <a:bodyPr wrap="square" rtlCol="0">
            <a:spAutoFit/>
          </a:bodyPr>
          <a:lstStyle/>
          <a:p>
            <a:pPr algn="ctr"/>
            <a:r>
              <a:rPr lang="zh-CN" altLang="en-US" dirty="0">
                <a:solidFill>
                  <a:sysClr val="windowText" lastClr="000000"/>
                </a:solidFill>
                <a:latin typeface="方正行楷简体" pitchFamily="65" charset="-122"/>
                <a:ea typeface="方正行楷简体" pitchFamily="65" charset="-122"/>
              </a:rPr>
              <a:t>点击输入标题文字</a:t>
            </a:r>
            <a:endParaRPr lang="en-US" altLang="zh-CN" dirty="0">
              <a:solidFill>
                <a:sysClr val="windowText" lastClr="000000"/>
              </a:solidFill>
              <a:latin typeface="方正行楷简体" pitchFamily="65" charset="-122"/>
              <a:ea typeface="方正行楷简体" pitchFamily="65" charset="-122"/>
            </a:endParaRPr>
          </a:p>
        </p:txBody>
      </p:sp>
    </p:spTree>
    <p:extLst>
      <p:ext uri="{BB962C8B-B14F-4D97-AF65-F5344CB8AC3E}">
        <p14:creationId xmlns:p14="http://schemas.microsoft.com/office/powerpoint/2010/main" val="2082932227"/>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53" presetClass="entr" presetSubtype="16"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childTnLst>
                                </p:cTn>
                              </p:par>
                            </p:childTnLst>
                          </p:cTn>
                        </p:par>
                        <p:par>
                          <p:cTn id="18" fill="hold">
                            <p:stCondLst>
                              <p:cond delay="3500"/>
                            </p:stCondLst>
                            <p:childTnLst>
                              <p:par>
                                <p:cTn id="19" presetID="16" presetClass="entr" presetSubtype="37"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Vertical)">
                                      <p:cBhvr>
                                        <p:cTn id="21" dur="500"/>
                                        <p:tgtEl>
                                          <p:spTgt spid="10"/>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4500"/>
                            </p:stCondLst>
                            <p:childTnLst>
                              <p:par>
                                <p:cTn id="27" presetID="16" presetClass="entr" presetSubtype="37"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500"/>
                            </p:stCondLst>
                            <p:childTnLst>
                              <p:par>
                                <p:cTn id="35" presetID="16" presetClass="entr" presetSubtype="37"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6500"/>
                            </p:stCondLst>
                            <p:childTnLst>
                              <p:par>
                                <p:cTn id="43" presetID="16" presetClass="entr" presetSubtype="37"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outVertical)">
                                      <p:cBhvr>
                                        <p:cTn id="45" dur="500"/>
                                        <p:tgtEl>
                                          <p:spTgt spid="19"/>
                                        </p:tgtEl>
                                      </p:cBhvr>
                                    </p:animEffect>
                                  </p:childTnLst>
                                </p:cTn>
                              </p:par>
                            </p:childTnLst>
                          </p:cTn>
                        </p:par>
                        <p:par>
                          <p:cTn id="46" fill="hold">
                            <p:stCondLst>
                              <p:cond delay="7000"/>
                            </p:stCondLst>
                            <p:childTnLst>
                              <p:par>
                                <p:cTn id="47" presetID="10"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2" descr="C:\Users\Thinkpad\Desktop\PNG\1_0004_渐变映射-2-副本-8.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074963">
            <a:off x="1760568" y="1207510"/>
            <a:ext cx="2209052" cy="2455213"/>
          </a:xfrm>
          <a:prstGeom prst="rect">
            <a:avLst/>
          </a:prstGeom>
          <a:noFill/>
          <a:extLst>
            <a:ext uri="{909E8E84-426E-40DD-AFC4-6F175D3DCCD1}">
              <a14:hiddenFill xmlns:a14="http://schemas.microsoft.com/office/drawing/2010/main">
                <a:solidFill>
                  <a:srgbClr val="FFFFFF"/>
                </a:solidFill>
              </a14:hiddenFill>
            </a:ext>
          </a:extLst>
        </p:spPr>
      </p:pic>
      <p:sp>
        <p:nvSpPr>
          <p:cNvPr id="6" name="Line 8"/>
          <p:cNvSpPr>
            <a:spLocks noChangeShapeType="1"/>
          </p:cNvSpPr>
          <p:nvPr/>
        </p:nvSpPr>
        <p:spPr bwMode="auto">
          <a:xfrm>
            <a:off x="2819242" y="2449411"/>
            <a:ext cx="1225220" cy="1179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7" name="Line 9"/>
          <p:cNvSpPr>
            <a:spLocks noChangeShapeType="1"/>
          </p:cNvSpPr>
          <p:nvPr/>
        </p:nvSpPr>
        <p:spPr bwMode="auto">
          <a:xfrm flipH="1">
            <a:off x="1705708" y="2458124"/>
            <a:ext cx="1112712" cy="1883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9" name="Arc 10"/>
          <p:cNvSpPr>
            <a:spLocks/>
          </p:cNvSpPr>
          <p:nvPr/>
        </p:nvSpPr>
        <p:spPr bwMode="auto">
          <a:xfrm rot="7524978">
            <a:off x="2209462" y="1873538"/>
            <a:ext cx="1304867" cy="1607440"/>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chemeClr val="tx1"/>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pic>
        <p:nvPicPr>
          <p:cNvPr id="11" name="Picture 4" descr="C:\Users\Thinkpad\Desktop\e.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2667854" y="2303559"/>
            <a:ext cx="294855" cy="291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hinkpad\Desktop\PNG\1_0004_渐变映射-2-副本-8.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074963">
            <a:off x="4805620" y="1256924"/>
            <a:ext cx="2148472" cy="2387882"/>
          </a:xfrm>
          <a:prstGeom prst="rect">
            <a:avLst/>
          </a:prstGeom>
          <a:noFill/>
          <a:extLst>
            <a:ext uri="{909E8E84-426E-40DD-AFC4-6F175D3DCCD1}">
              <a14:hiddenFill xmlns:a14="http://schemas.microsoft.com/office/drawing/2010/main">
                <a:solidFill>
                  <a:srgbClr val="FFFFFF"/>
                </a:solidFill>
              </a14:hiddenFill>
            </a:ext>
          </a:extLst>
        </p:spPr>
      </p:pic>
      <p:sp>
        <p:nvSpPr>
          <p:cNvPr id="13" name="Line 8"/>
          <p:cNvSpPr>
            <a:spLocks noChangeShapeType="1"/>
          </p:cNvSpPr>
          <p:nvPr/>
        </p:nvSpPr>
        <p:spPr bwMode="auto">
          <a:xfrm flipH="1" flipV="1">
            <a:off x="5811906" y="1056660"/>
            <a:ext cx="0" cy="13927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4" name="Line 9"/>
          <p:cNvSpPr>
            <a:spLocks noChangeShapeType="1"/>
          </p:cNvSpPr>
          <p:nvPr/>
        </p:nvSpPr>
        <p:spPr bwMode="auto">
          <a:xfrm flipV="1">
            <a:off x="5811083" y="2458124"/>
            <a:ext cx="15253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5" name="Text Box 12"/>
          <p:cNvSpPr txBox="1">
            <a:spLocks noChangeArrowheads="1"/>
          </p:cNvSpPr>
          <p:nvPr/>
        </p:nvSpPr>
        <p:spPr bwMode="auto">
          <a:xfrm>
            <a:off x="4842794" y="1972092"/>
            <a:ext cx="848309"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en-US" altLang="ko-KR" sz="3200" dirty="0">
                <a:solidFill>
                  <a:schemeClr val="bg1"/>
                </a:solidFill>
              </a:rPr>
              <a:t>3/4</a:t>
            </a:r>
          </a:p>
        </p:txBody>
      </p:sp>
      <p:pic>
        <p:nvPicPr>
          <p:cNvPr id="16" name="Picture 4" descr="C:\Users\Thinkpad\Desktop\e.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5660517" y="2303559"/>
            <a:ext cx="294855" cy="291707"/>
          </a:xfrm>
          <a:prstGeom prst="rect">
            <a:avLst/>
          </a:prstGeom>
          <a:noFill/>
          <a:extLst>
            <a:ext uri="{909E8E84-426E-40DD-AFC4-6F175D3DCCD1}">
              <a14:hiddenFill xmlns:a14="http://schemas.microsoft.com/office/drawing/2010/main">
                <a:solidFill>
                  <a:srgbClr val="FFFFFF"/>
                </a:solidFill>
              </a14:hiddenFill>
            </a:ext>
          </a:extLst>
        </p:spPr>
      </p:pic>
      <p:sp>
        <p:nvSpPr>
          <p:cNvPr id="17" name="Arc 20"/>
          <p:cNvSpPr>
            <a:spLocks/>
          </p:cNvSpPr>
          <p:nvPr/>
        </p:nvSpPr>
        <p:spPr bwMode="auto">
          <a:xfrm>
            <a:off x="4589828" y="1271746"/>
            <a:ext cx="2541526" cy="2426405"/>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chemeClr val="tx1"/>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8" name="Rectangle 9"/>
          <p:cNvSpPr>
            <a:spLocks noChangeArrowheads="1"/>
          </p:cNvSpPr>
          <p:nvPr/>
        </p:nvSpPr>
        <p:spPr bwMode="auto">
          <a:xfrm>
            <a:off x="773723" y="3756087"/>
            <a:ext cx="3704066" cy="9541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zh-CN" sz="1400" dirty="0"/>
              <a:t>此次调查的被访者，</a:t>
            </a:r>
            <a:r>
              <a:rPr lang="zh-CN" altLang="en-US" sz="1400" dirty="0"/>
              <a:t>主要是面向高中在校群体</a:t>
            </a:r>
            <a:r>
              <a:rPr lang="en-US" altLang="zh-CN" sz="1400" dirty="0"/>
              <a:t>2492</a:t>
            </a:r>
            <a:r>
              <a:rPr lang="zh-CN" altLang="en-US" sz="1400" dirty="0"/>
              <a:t>人，收回有效问卷</a:t>
            </a:r>
            <a:r>
              <a:rPr lang="en-US" altLang="zh-CN" sz="1400" dirty="0"/>
              <a:t>2147</a:t>
            </a:r>
            <a:r>
              <a:rPr lang="zh-CN" altLang="en-US" sz="1400" dirty="0"/>
              <a:t>份，</a:t>
            </a:r>
            <a:endParaRPr lang="en-US" altLang="zh-CN" sz="1400" dirty="0"/>
          </a:p>
          <a:p>
            <a:r>
              <a:rPr lang="zh-CN" altLang="en-US" sz="1400" dirty="0"/>
              <a:t>其中高二学生占半成比例，还调查了一定比例的往届生和教师群体。</a:t>
            </a:r>
            <a:endParaRPr lang="en-US" altLang="zh-CN" sz="1400" dirty="0"/>
          </a:p>
        </p:txBody>
      </p:sp>
      <p:sp>
        <p:nvSpPr>
          <p:cNvPr id="19" name="Rectangle 10"/>
          <p:cNvSpPr>
            <a:spLocks noChangeArrowheads="1"/>
          </p:cNvSpPr>
          <p:nvPr/>
        </p:nvSpPr>
        <p:spPr bwMode="auto">
          <a:xfrm>
            <a:off x="4914154" y="3800048"/>
            <a:ext cx="3482500" cy="116955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zh-CN" sz="1400" dirty="0"/>
              <a:t>（</a:t>
            </a:r>
            <a:r>
              <a:rPr lang="en-US" altLang="zh-CN" sz="1400" dirty="0"/>
              <a:t>2</a:t>
            </a:r>
            <a:r>
              <a:rPr lang="zh-CN" altLang="zh-CN" sz="1400" dirty="0"/>
              <a:t>）</a:t>
            </a:r>
            <a:r>
              <a:rPr lang="zh-CN" altLang="en-US" sz="1400" dirty="0"/>
              <a:t>其中，对高二</a:t>
            </a:r>
            <a:r>
              <a:rPr lang="zh-CN" altLang="zh-CN" sz="1400" dirty="0"/>
              <a:t>文科班的八个班</a:t>
            </a:r>
            <a:r>
              <a:rPr lang="en-US" altLang="zh-CN" sz="1400" dirty="0"/>
              <a:t>350</a:t>
            </a:r>
            <a:r>
              <a:rPr lang="zh-CN" altLang="zh-CN" sz="1400" dirty="0"/>
              <a:t>名学生</a:t>
            </a:r>
            <a:r>
              <a:rPr lang="zh-CN" altLang="en-US" sz="1400" dirty="0"/>
              <a:t>调查卷中</a:t>
            </a:r>
            <a:r>
              <a:rPr lang="zh-CN" altLang="zh-CN" sz="1400" dirty="0"/>
              <a:t>，通过数据分析发现</a:t>
            </a:r>
            <a:r>
              <a:rPr lang="zh-CN" altLang="en-US" sz="1400" dirty="0"/>
              <a:t>，</a:t>
            </a:r>
            <a:r>
              <a:rPr lang="zh-CN" altLang="zh-CN" sz="1400" dirty="0"/>
              <a:t>有</a:t>
            </a:r>
            <a:r>
              <a:rPr lang="en-US" altLang="zh-CN" sz="1400" dirty="0"/>
              <a:t>72%</a:t>
            </a:r>
            <a:r>
              <a:rPr lang="zh-CN" altLang="zh-CN" sz="1400" dirty="0"/>
              <a:t>的学生对传统文化缺乏了解或者了解不多，只有</a:t>
            </a:r>
            <a:r>
              <a:rPr lang="en-US" altLang="zh-CN" sz="1400" dirty="0"/>
              <a:t>12%</a:t>
            </a:r>
            <a:r>
              <a:rPr lang="zh-CN" altLang="zh-CN" sz="1400" dirty="0"/>
              <a:t>的学生</a:t>
            </a:r>
            <a:r>
              <a:rPr lang="zh-CN" altLang="en-US" sz="1400" dirty="0"/>
              <a:t>认为</a:t>
            </a:r>
            <a:r>
              <a:rPr lang="zh-CN" altLang="zh-CN" sz="1400" dirty="0"/>
              <a:t>对于传统文化比较了解</a:t>
            </a:r>
            <a:endParaRPr lang="en-US" altLang="zh-CN" sz="1400" dirty="0"/>
          </a:p>
        </p:txBody>
      </p:sp>
      <p:pic>
        <p:nvPicPr>
          <p:cNvPr id="20" name="Picture 4" descr="E:\PPT\PPT中国风元素\水墨祥云\水墨祥云\0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342" y="3510182"/>
            <a:ext cx="618271" cy="3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E:\PPT\PPT中国风元素\水墨祥云\水墨祥云\0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00540" y="3896205"/>
            <a:ext cx="618271" cy="3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940776" y="228600"/>
            <a:ext cx="1415562" cy="584775"/>
          </a:xfrm>
          <a:prstGeom prst="rect">
            <a:avLst/>
          </a:prstGeom>
          <a:noFill/>
        </p:spPr>
        <p:txBody>
          <a:bodyPr wrap="square" rtlCol="0">
            <a:spAutoFit/>
          </a:bodyPr>
          <a:lstStyle/>
          <a:p>
            <a:r>
              <a:rPr lang="en-US" altLang="zh-CN" sz="1600" b="1" dirty="0">
                <a:solidFill>
                  <a:schemeClr val="accent2">
                    <a:lumMod val="75000"/>
                  </a:schemeClr>
                </a:solidFill>
                <a:latin typeface="方正华隶简体"/>
              </a:rPr>
              <a:t>1</a:t>
            </a:r>
            <a:r>
              <a:rPr lang="zh-CN" altLang="en-US" sz="1600" b="1" dirty="0">
                <a:solidFill>
                  <a:schemeClr val="accent2">
                    <a:lumMod val="75000"/>
                  </a:schemeClr>
                </a:solidFill>
                <a:latin typeface="方正华隶简体"/>
              </a:rPr>
              <a:t>、调查对象（备）</a:t>
            </a:r>
          </a:p>
        </p:txBody>
      </p:sp>
      <p:sp>
        <p:nvSpPr>
          <p:cNvPr id="23" name="Line 8"/>
          <p:cNvSpPr>
            <a:spLocks noChangeShapeType="1"/>
          </p:cNvSpPr>
          <p:nvPr/>
        </p:nvSpPr>
        <p:spPr bwMode="auto">
          <a:xfrm flipV="1">
            <a:off x="2813381" y="1424354"/>
            <a:ext cx="132042" cy="10016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4" name="Line 8"/>
          <p:cNvSpPr>
            <a:spLocks noChangeShapeType="1"/>
          </p:cNvSpPr>
          <p:nvPr/>
        </p:nvSpPr>
        <p:spPr bwMode="auto">
          <a:xfrm flipH="1" flipV="1">
            <a:off x="1934307" y="1811215"/>
            <a:ext cx="826475" cy="5890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5" name="Line 8"/>
          <p:cNvSpPr>
            <a:spLocks noChangeShapeType="1"/>
          </p:cNvSpPr>
          <p:nvPr/>
        </p:nvSpPr>
        <p:spPr bwMode="auto">
          <a:xfrm flipH="1" flipV="1">
            <a:off x="2400300" y="1485900"/>
            <a:ext cx="404445" cy="89681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26" name="Text Box 12"/>
          <p:cNvSpPr txBox="1">
            <a:spLocks noChangeArrowheads="1"/>
          </p:cNvSpPr>
          <p:nvPr/>
        </p:nvSpPr>
        <p:spPr bwMode="auto">
          <a:xfrm>
            <a:off x="2609200" y="2576146"/>
            <a:ext cx="1065983" cy="4770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2000" dirty="0">
                <a:solidFill>
                  <a:schemeClr val="bg1"/>
                </a:solidFill>
              </a:rPr>
              <a:t>高二</a:t>
            </a:r>
            <a:endParaRPr lang="en-US" altLang="ko-KR" sz="2000" dirty="0">
              <a:solidFill>
                <a:schemeClr val="bg1"/>
              </a:solidFill>
            </a:endParaRPr>
          </a:p>
        </p:txBody>
      </p:sp>
      <p:sp>
        <p:nvSpPr>
          <p:cNvPr id="27" name="Text Box 12"/>
          <p:cNvSpPr txBox="1">
            <a:spLocks noChangeArrowheads="1"/>
          </p:cNvSpPr>
          <p:nvPr/>
        </p:nvSpPr>
        <p:spPr bwMode="auto">
          <a:xfrm>
            <a:off x="3069332" y="1972408"/>
            <a:ext cx="1001508" cy="4770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2000" dirty="0">
                <a:solidFill>
                  <a:schemeClr val="bg1"/>
                </a:solidFill>
              </a:rPr>
              <a:t>高一</a:t>
            </a:r>
            <a:endParaRPr lang="en-US" altLang="ko-KR" sz="2000" dirty="0">
              <a:solidFill>
                <a:schemeClr val="bg1"/>
              </a:solidFill>
            </a:endParaRPr>
          </a:p>
        </p:txBody>
      </p:sp>
      <p:sp>
        <p:nvSpPr>
          <p:cNvPr id="28" name="Text Box 12"/>
          <p:cNvSpPr txBox="1">
            <a:spLocks noChangeArrowheads="1"/>
          </p:cNvSpPr>
          <p:nvPr/>
        </p:nvSpPr>
        <p:spPr bwMode="auto">
          <a:xfrm>
            <a:off x="1653770" y="2192216"/>
            <a:ext cx="1065983" cy="4419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2000" dirty="0">
                <a:solidFill>
                  <a:schemeClr val="bg1"/>
                </a:solidFill>
              </a:rPr>
              <a:t>高三</a:t>
            </a:r>
            <a:endParaRPr lang="en-US" altLang="ko-KR" sz="2000" dirty="0">
              <a:solidFill>
                <a:schemeClr val="bg1"/>
              </a:solidFill>
            </a:endParaRPr>
          </a:p>
        </p:txBody>
      </p:sp>
      <p:sp>
        <p:nvSpPr>
          <p:cNvPr id="30" name="Text Box 12"/>
          <p:cNvSpPr txBox="1">
            <a:spLocks noChangeArrowheads="1"/>
          </p:cNvSpPr>
          <p:nvPr/>
        </p:nvSpPr>
        <p:spPr bwMode="auto">
          <a:xfrm>
            <a:off x="1524815" y="1368670"/>
            <a:ext cx="1065983" cy="4419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1800" dirty="0">
                <a:solidFill>
                  <a:schemeClr val="bg1"/>
                </a:solidFill>
              </a:rPr>
              <a:t>大学生</a:t>
            </a:r>
            <a:endParaRPr lang="en-US" altLang="ko-KR" sz="1800" dirty="0">
              <a:solidFill>
                <a:schemeClr val="bg1"/>
              </a:solidFill>
            </a:endParaRPr>
          </a:p>
        </p:txBody>
      </p:sp>
      <p:sp>
        <p:nvSpPr>
          <p:cNvPr id="31" name="Text Box 12"/>
          <p:cNvSpPr txBox="1">
            <a:spLocks noChangeArrowheads="1"/>
          </p:cNvSpPr>
          <p:nvPr/>
        </p:nvSpPr>
        <p:spPr bwMode="auto">
          <a:xfrm>
            <a:off x="2354224" y="1107831"/>
            <a:ext cx="775838" cy="4385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1800" dirty="0">
                <a:solidFill>
                  <a:schemeClr val="bg1"/>
                </a:solidFill>
              </a:rPr>
              <a:t>教师</a:t>
            </a:r>
            <a:endParaRPr lang="en-US" altLang="ko-KR" sz="1800" dirty="0">
              <a:solidFill>
                <a:schemeClr val="bg1"/>
              </a:solidFill>
            </a:endParaRPr>
          </a:p>
        </p:txBody>
      </p:sp>
      <p:sp>
        <p:nvSpPr>
          <p:cNvPr id="29" name="Text Box 12"/>
          <p:cNvSpPr txBox="1">
            <a:spLocks noChangeArrowheads="1"/>
          </p:cNvSpPr>
          <p:nvPr/>
        </p:nvSpPr>
        <p:spPr bwMode="auto">
          <a:xfrm>
            <a:off x="4994846" y="2667000"/>
            <a:ext cx="1678516" cy="47705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zh-CN" altLang="en-US" sz="2000" dirty="0">
                <a:solidFill>
                  <a:schemeClr val="bg1"/>
                </a:solidFill>
              </a:rPr>
              <a:t>缺乏了解</a:t>
            </a:r>
            <a:endParaRPr lang="en-US" altLang="ko-KR" sz="2000" dirty="0">
              <a:solidFill>
                <a:schemeClr val="bg1"/>
              </a:solidFill>
            </a:endParaRPr>
          </a:p>
        </p:txBody>
      </p:sp>
    </p:spTree>
    <p:extLst>
      <p:ext uri="{BB962C8B-B14F-4D97-AF65-F5344CB8AC3E}">
        <p14:creationId xmlns:p14="http://schemas.microsoft.com/office/powerpoint/2010/main" val="3097140614"/>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500"/>
                            </p:stCondLst>
                            <p:childTnLst>
                              <p:par>
                                <p:cTn id="32" presetID="23" presetClass="entr" presetSubtype="32"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strVal val="4*#ppt_w"/>
                                          </p:val>
                                        </p:tav>
                                        <p:tav tm="100000">
                                          <p:val>
                                            <p:strVal val="#ppt_w"/>
                                          </p:val>
                                        </p:tav>
                                      </p:tavLst>
                                    </p:anim>
                                    <p:anim calcmode="lin" valueType="num">
                                      <p:cBhvr>
                                        <p:cTn id="35" dur="500" fill="hold"/>
                                        <p:tgtEl>
                                          <p:spTgt spid="16"/>
                                        </p:tgtEl>
                                        <p:attrNameLst>
                                          <p:attrName>ppt_h</p:attrName>
                                        </p:attrNameLst>
                                      </p:cBhvr>
                                      <p:tavLst>
                                        <p:tav tm="0">
                                          <p:val>
                                            <p:strVal val="4*#ppt_h"/>
                                          </p:val>
                                        </p:tav>
                                        <p:tav tm="100000">
                                          <p:val>
                                            <p:strVal val="#ppt_h"/>
                                          </p:val>
                                        </p:tav>
                                      </p:tavLst>
                                    </p:anim>
                                  </p:childTnLst>
                                </p:cTn>
                              </p:par>
                              <p:par>
                                <p:cTn id="36" presetID="2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300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1" presetClass="entr" presetSubtype="1"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heel(1)">
                                      <p:cBhvr>
                                        <p:cTn id="51" dur="20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0-#ppt_w/2"/>
                                          </p:val>
                                        </p:tav>
                                        <p:tav tm="100000">
                                          <p:val>
                                            <p:strVal val="#ppt_x"/>
                                          </p:val>
                                        </p:tav>
                                      </p:tavLst>
                                    </p:anim>
                                    <p:anim calcmode="lin" valueType="num">
                                      <p:cBhvr additive="base">
                                        <p:cTn id="65" dur="500" fill="hold"/>
                                        <p:tgtEl>
                                          <p:spTgt spid="22"/>
                                        </p:tgtEl>
                                        <p:attrNameLst>
                                          <p:attrName>ppt_y</p:attrName>
                                        </p:attrNameLst>
                                      </p:cBhvr>
                                      <p:tavLst>
                                        <p:tav tm="0">
                                          <p:val>
                                            <p:strVal val="#ppt_y"/>
                                          </p:val>
                                        </p:tav>
                                        <p:tav tm="100000">
                                          <p:val>
                                            <p:strVal val="#ppt_y"/>
                                          </p:val>
                                        </p:tav>
                                      </p:tavLst>
                                    </p:anim>
                                  </p:childTnLst>
                                </p:cTn>
                              </p:par>
                              <p:par>
                                <p:cTn id="66" presetID="22" presetClass="entr" presetSubtype="4"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down)">
                                      <p:cBhvr>
                                        <p:cTn id="68" dur="500"/>
                                        <p:tgtEl>
                                          <p:spTgt spid="23"/>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500"/>
                                        <p:tgtEl>
                                          <p:spTgt spid="25"/>
                                        </p:tgtEl>
                                      </p:cBhvr>
                                    </p:animEffect>
                                  </p:childTnLst>
                                </p:cTn>
                              </p:par>
                            </p:childTnLst>
                          </p:cTn>
                        </p:par>
                        <p:par>
                          <p:cTn id="75" fill="hold">
                            <p:stCondLst>
                              <p:cond delay="500"/>
                            </p:stCondLst>
                            <p:childTnLst>
                              <p:par>
                                <p:cTn id="76" presetID="42"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anim calcmode="lin" valueType="num">
                                      <p:cBhvr>
                                        <p:cTn id="79" dur="1000" fill="hold"/>
                                        <p:tgtEl>
                                          <p:spTgt spid="26"/>
                                        </p:tgtEl>
                                        <p:attrNameLst>
                                          <p:attrName>ppt_x</p:attrName>
                                        </p:attrNameLst>
                                      </p:cBhvr>
                                      <p:tavLst>
                                        <p:tav tm="0">
                                          <p:val>
                                            <p:strVal val="#ppt_x"/>
                                          </p:val>
                                        </p:tav>
                                        <p:tav tm="100000">
                                          <p:val>
                                            <p:strVal val="#ppt_x"/>
                                          </p:val>
                                        </p:tav>
                                      </p:tavLst>
                                    </p:anim>
                                    <p:anim calcmode="lin" valueType="num">
                                      <p:cBhvr>
                                        <p:cTn id="80" dur="1000" fill="hold"/>
                                        <p:tgtEl>
                                          <p:spTgt spid="2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1000"/>
                                        <p:tgtEl>
                                          <p:spTgt spid="27"/>
                                        </p:tgtEl>
                                      </p:cBhvr>
                                    </p:animEffect>
                                    <p:anim calcmode="lin" valueType="num">
                                      <p:cBhvr>
                                        <p:cTn id="84" dur="1000" fill="hold"/>
                                        <p:tgtEl>
                                          <p:spTgt spid="27"/>
                                        </p:tgtEl>
                                        <p:attrNameLst>
                                          <p:attrName>ppt_x</p:attrName>
                                        </p:attrNameLst>
                                      </p:cBhvr>
                                      <p:tavLst>
                                        <p:tav tm="0">
                                          <p:val>
                                            <p:strVal val="#ppt_x"/>
                                          </p:val>
                                        </p:tav>
                                        <p:tav tm="100000">
                                          <p:val>
                                            <p:strVal val="#ppt_x"/>
                                          </p:val>
                                        </p:tav>
                                      </p:tavLst>
                                    </p:anim>
                                    <p:anim calcmode="lin" valueType="num">
                                      <p:cBhvr>
                                        <p:cTn id="85" dur="1000" fill="hold"/>
                                        <p:tgtEl>
                                          <p:spTgt spid="2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1000"/>
                                        <p:tgtEl>
                                          <p:spTgt spid="30"/>
                                        </p:tgtEl>
                                      </p:cBhvr>
                                    </p:animEffect>
                                    <p:anim calcmode="lin" valueType="num">
                                      <p:cBhvr>
                                        <p:cTn id="94" dur="1000" fill="hold"/>
                                        <p:tgtEl>
                                          <p:spTgt spid="30"/>
                                        </p:tgtEl>
                                        <p:attrNameLst>
                                          <p:attrName>ppt_x</p:attrName>
                                        </p:attrNameLst>
                                      </p:cBhvr>
                                      <p:tavLst>
                                        <p:tav tm="0">
                                          <p:val>
                                            <p:strVal val="#ppt_x"/>
                                          </p:val>
                                        </p:tav>
                                        <p:tav tm="100000">
                                          <p:val>
                                            <p:strVal val="#ppt_x"/>
                                          </p:val>
                                        </p:tav>
                                      </p:tavLst>
                                    </p:anim>
                                    <p:anim calcmode="lin" valueType="num">
                                      <p:cBhvr>
                                        <p:cTn id="95" dur="1000" fill="hold"/>
                                        <p:tgtEl>
                                          <p:spTgt spid="3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1000"/>
                                        <p:tgtEl>
                                          <p:spTgt spid="31"/>
                                        </p:tgtEl>
                                      </p:cBhvr>
                                    </p:animEffect>
                                    <p:anim calcmode="lin" valueType="num">
                                      <p:cBhvr>
                                        <p:cTn id="99" dur="1000" fill="hold"/>
                                        <p:tgtEl>
                                          <p:spTgt spid="31"/>
                                        </p:tgtEl>
                                        <p:attrNameLst>
                                          <p:attrName>ppt_x</p:attrName>
                                        </p:attrNameLst>
                                      </p:cBhvr>
                                      <p:tavLst>
                                        <p:tav tm="0">
                                          <p:val>
                                            <p:strVal val="#ppt_x"/>
                                          </p:val>
                                        </p:tav>
                                        <p:tav tm="100000">
                                          <p:val>
                                            <p:strVal val="#ppt_x"/>
                                          </p:val>
                                        </p:tav>
                                      </p:tavLst>
                                    </p:anim>
                                    <p:anim calcmode="lin" valueType="num">
                                      <p:cBhvr>
                                        <p:cTn id="100" dur="1000" fill="hold"/>
                                        <p:tgtEl>
                                          <p:spTgt spid="31"/>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1000"/>
                                        <p:tgtEl>
                                          <p:spTgt spid="29"/>
                                        </p:tgtEl>
                                      </p:cBhvr>
                                    </p:animEffect>
                                    <p:anim calcmode="lin" valueType="num">
                                      <p:cBhvr>
                                        <p:cTn id="104" dur="1000" fill="hold"/>
                                        <p:tgtEl>
                                          <p:spTgt spid="29"/>
                                        </p:tgtEl>
                                        <p:attrNameLst>
                                          <p:attrName>ppt_x</p:attrName>
                                        </p:attrNameLst>
                                      </p:cBhvr>
                                      <p:tavLst>
                                        <p:tav tm="0">
                                          <p:val>
                                            <p:strVal val="#ppt_x"/>
                                          </p:val>
                                        </p:tav>
                                        <p:tav tm="100000">
                                          <p:val>
                                            <p:strVal val="#ppt_x"/>
                                          </p:val>
                                        </p:tav>
                                      </p:tavLst>
                                    </p:anim>
                                    <p:anim calcmode="lin" valueType="num">
                                      <p:cBhvr>
                                        <p:cTn id="10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3" grpId="0" animBg="1"/>
      <p:bldP spid="14" grpId="0" animBg="1"/>
      <p:bldP spid="15" grpId="0"/>
      <p:bldP spid="17" grpId="0" animBg="1"/>
      <p:bldP spid="18" grpId="0"/>
      <p:bldP spid="19" grpId="0"/>
      <p:bldP spid="22" grpId="0"/>
      <p:bldP spid="23" grpId="0" animBg="1"/>
      <p:bldP spid="24" grpId="0" animBg="1"/>
      <p:bldP spid="25" grpId="0" animBg="1"/>
      <p:bldP spid="26" grpId="0"/>
      <p:bldP spid="27" grpId="0"/>
      <p:bldP spid="28" grpId="0"/>
      <p:bldP spid="30" grpId="0"/>
      <p:bldP spid="31" grpId="0"/>
      <p:bldP spid="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5" name="Rectangle 51"/>
          <p:cNvSpPr>
            <a:spLocks noChangeArrowheads="1"/>
          </p:cNvSpPr>
          <p:nvPr/>
        </p:nvSpPr>
        <p:spPr bwMode="auto">
          <a:xfrm>
            <a:off x="6184897" y="1811599"/>
            <a:ext cx="1033183" cy="4770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lnSpc>
                <a:spcPct val="125000"/>
              </a:lnSpc>
            </a:pPr>
            <a:r>
              <a:rPr lang="zh-CN" altLang="en-US" sz="1000" dirty="0">
                <a:latin typeface="方正宋黑简体" pitchFamily="2" charset="-122"/>
                <a:ea typeface="方正宋黑简体" pitchFamily="2" charset="-122"/>
              </a:rPr>
              <a:t>单击此处添加</a:t>
            </a:r>
          </a:p>
          <a:p>
            <a:pPr algn="ctr">
              <a:lnSpc>
                <a:spcPct val="125000"/>
              </a:lnSpc>
            </a:pPr>
            <a:r>
              <a:rPr lang="zh-CN" altLang="en-US" sz="1000" dirty="0">
                <a:latin typeface="方正宋黑简体" pitchFamily="2" charset="-122"/>
                <a:ea typeface="方正宋黑简体" pitchFamily="2" charset="-122"/>
              </a:rPr>
              <a:t>段落文字内容</a:t>
            </a:r>
          </a:p>
        </p:txBody>
      </p:sp>
      <p:sp>
        <p:nvSpPr>
          <p:cNvPr id="6" name="Line 3"/>
          <p:cNvSpPr>
            <a:spLocks noChangeShapeType="1"/>
          </p:cNvSpPr>
          <p:nvPr/>
        </p:nvSpPr>
        <p:spPr bwMode="auto">
          <a:xfrm rot="10800000">
            <a:off x="1960475" y="3569380"/>
            <a:ext cx="20526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7" name="Line 4"/>
          <p:cNvSpPr>
            <a:spLocks noChangeShapeType="1"/>
          </p:cNvSpPr>
          <p:nvPr/>
        </p:nvSpPr>
        <p:spPr bwMode="auto">
          <a:xfrm rot="10800000">
            <a:off x="1964579" y="2907048"/>
            <a:ext cx="30667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9" name="Line 5"/>
          <p:cNvSpPr>
            <a:spLocks noChangeShapeType="1"/>
          </p:cNvSpPr>
          <p:nvPr/>
        </p:nvSpPr>
        <p:spPr bwMode="auto">
          <a:xfrm rot="10800000">
            <a:off x="1948157" y="2381561"/>
            <a:ext cx="41423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0" name="Line 6"/>
          <p:cNvSpPr>
            <a:spLocks noChangeShapeType="1"/>
          </p:cNvSpPr>
          <p:nvPr/>
        </p:nvSpPr>
        <p:spPr bwMode="auto">
          <a:xfrm rot="10800000">
            <a:off x="1957738" y="1815021"/>
            <a:ext cx="51672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1" name="Line 13"/>
          <p:cNvSpPr>
            <a:spLocks noChangeShapeType="1"/>
          </p:cNvSpPr>
          <p:nvPr/>
        </p:nvSpPr>
        <p:spPr bwMode="auto">
          <a:xfrm>
            <a:off x="1953631" y="4007286"/>
            <a:ext cx="526171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12" name="Line 14"/>
          <p:cNvSpPr>
            <a:spLocks noChangeShapeType="1"/>
          </p:cNvSpPr>
          <p:nvPr/>
        </p:nvSpPr>
        <p:spPr bwMode="auto">
          <a:xfrm rot="16200000">
            <a:off x="527701" y="2582724"/>
            <a:ext cx="285186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3" name="Line 15"/>
          <p:cNvSpPr>
            <a:spLocks noChangeShapeType="1"/>
          </p:cNvSpPr>
          <p:nvPr/>
        </p:nvSpPr>
        <p:spPr bwMode="auto">
          <a:xfrm flipV="1">
            <a:off x="1956368" y="1200586"/>
            <a:ext cx="5261710" cy="27998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4" name="Line 16"/>
          <p:cNvSpPr>
            <a:spLocks noChangeShapeType="1"/>
          </p:cNvSpPr>
          <p:nvPr/>
        </p:nvSpPr>
        <p:spPr bwMode="auto">
          <a:xfrm rot="16200000">
            <a:off x="1342616" y="2583409"/>
            <a:ext cx="28532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5" name="Line 17"/>
          <p:cNvSpPr>
            <a:spLocks noChangeShapeType="1"/>
          </p:cNvSpPr>
          <p:nvPr/>
        </p:nvSpPr>
        <p:spPr bwMode="auto">
          <a:xfrm rot="16200000">
            <a:off x="2601595" y="2583409"/>
            <a:ext cx="28532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6" name="Line 18"/>
          <p:cNvSpPr>
            <a:spLocks noChangeShapeType="1"/>
          </p:cNvSpPr>
          <p:nvPr/>
        </p:nvSpPr>
        <p:spPr bwMode="auto">
          <a:xfrm rot="16200000">
            <a:off x="3625199" y="2583409"/>
            <a:ext cx="28532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7" name="Line 19"/>
          <p:cNvSpPr>
            <a:spLocks noChangeShapeType="1"/>
          </p:cNvSpPr>
          <p:nvPr/>
        </p:nvSpPr>
        <p:spPr bwMode="auto">
          <a:xfrm rot="16200000">
            <a:off x="4676173" y="2583409"/>
            <a:ext cx="28532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8" name="Rectangle 48"/>
          <p:cNvSpPr>
            <a:spLocks noChangeArrowheads="1"/>
          </p:cNvSpPr>
          <p:nvPr/>
        </p:nvSpPr>
        <p:spPr bwMode="auto">
          <a:xfrm>
            <a:off x="2770597" y="3573806"/>
            <a:ext cx="1249400" cy="49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lnSpc>
                <a:spcPct val="125000"/>
              </a:lnSpc>
            </a:pPr>
            <a:r>
              <a:rPr lang="zh-CN" altLang="en-US" sz="1050" dirty="0">
                <a:latin typeface="方正宋黑简体" pitchFamily="2" charset="-122"/>
                <a:ea typeface="方正宋黑简体" pitchFamily="2" charset="-122"/>
              </a:rPr>
              <a:t>单击此处添加</a:t>
            </a:r>
          </a:p>
          <a:p>
            <a:pPr algn="ctr">
              <a:lnSpc>
                <a:spcPct val="125000"/>
              </a:lnSpc>
            </a:pPr>
            <a:r>
              <a:rPr lang="zh-CN" altLang="en-US" sz="1050" dirty="0">
                <a:latin typeface="方正宋黑简体" pitchFamily="2" charset="-122"/>
                <a:ea typeface="方正宋黑简体" pitchFamily="2" charset="-122"/>
              </a:rPr>
              <a:t>段落文字内容</a:t>
            </a:r>
          </a:p>
        </p:txBody>
      </p:sp>
      <p:sp>
        <p:nvSpPr>
          <p:cNvPr id="19" name="Rectangle 49"/>
          <p:cNvSpPr>
            <a:spLocks noChangeArrowheads="1"/>
          </p:cNvSpPr>
          <p:nvPr/>
        </p:nvSpPr>
        <p:spPr bwMode="auto">
          <a:xfrm>
            <a:off x="4025474" y="2907048"/>
            <a:ext cx="1033183" cy="49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lnSpc>
                <a:spcPct val="125000"/>
              </a:lnSpc>
            </a:pPr>
            <a:r>
              <a:rPr lang="zh-CN" altLang="en-US" sz="1050" dirty="0">
                <a:latin typeface="方正宋黑简体" pitchFamily="2" charset="-122"/>
                <a:ea typeface="方正宋黑简体" pitchFamily="2" charset="-122"/>
              </a:rPr>
              <a:t>单击此处添加</a:t>
            </a:r>
          </a:p>
          <a:p>
            <a:pPr algn="ctr">
              <a:lnSpc>
                <a:spcPct val="125000"/>
              </a:lnSpc>
            </a:pPr>
            <a:r>
              <a:rPr lang="zh-CN" altLang="en-US" sz="1050" dirty="0">
                <a:latin typeface="方正宋黑简体" pitchFamily="2" charset="-122"/>
                <a:ea typeface="方正宋黑简体" pitchFamily="2" charset="-122"/>
              </a:rPr>
              <a:t>段落文字内容</a:t>
            </a:r>
          </a:p>
        </p:txBody>
      </p:sp>
      <p:sp>
        <p:nvSpPr>
          <p:cNvPr id="20" name="Rectangle 50"/>
          <p:cNvSpPr>
            <a:spLocks noChangeArrowheads="1"/>
          </p:cNvSpPr>
          <p:nvPr/>
        </p:nvSpPr>
        <p:spPr bwMode="auto">
          <a:xfrm>
            <a:off x="5152567" y="2381562"/>
            <a:ext cx="1033183" cy="496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lnSpc>
                <a:spcPct val="125000"/>
              </a:lnSpc>
            </a:pPr>
            <a:r>
              <a:rPr lang="zh-CN" altLang="en-US" sz="1050" dirty="0">
                <a:latin typeface="方正宋黑简体" pitchFamily="2" charset="-122"/>
                <a:ea typeface="方正宋黑简体" pitchFamily="2" charset="-122"/>
              </a:rPr>
              <a:t>单击此处添加</a:t>
            </a:r>
          </a:p>
          <a:p>
            <a:pPr algn="ctr">
              <a:lnSpc>
                <a:spcPct val="125000"/>
              </a:lnSpc>
            </a:pPr>
            <a:r>
              <a:rPr lang="zh-CN" altLang="en-US" sz="1050" dirty="0">
                <a:latin typeface="方正宋黑简体" pitchFamily="2" charset="-122"/>
                <a:ea typeface="方正宋黑简体" pitchFamily="2" charset="-122"/>
              </a:rPr>
              <a:t>段落文字内容</a:t>
            </a:r>
          </a:p>
        </p:txBody>
      </p:sp>
      <p:sp>
        <p:nvSpPr>
          <p:cNvPr id="21" name="Text Box 52"/>
          <p:cNvSpPr txBox="1">
            <a:spLocks noChangeArrowheads="1"/>
          </p:cNvSpPr>
          <p:nvPr/>
        </p:nvSpPr>
        <p:spPr bwMode="auto">
          <a:xfrm>
            <a:off x="1409011" y="1059582"/>
            <a:ext cx="646331" cy="6982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defPPr>
              <a:defRPr lang="zh-CN"/>
            </a:defPPr>
            <a:lvl1pPr algn="ctr">
              <a:lnSpc>
                <a:spcPct val="125000"/>
              </a:lnSpc>
              <a:defRPr sz="4000" b="1">
                <a:solidFill>
                  <a:schemeClr val="bg1"/>
                </a:solidFill>
                <a:latin typeface="方正古隶简体" pitchFamily="65" charset="-122"/>
                <a:ea typeface="方正古隶简体" pitchFamily="65" charset="-122"/>
              </a:defRPr>
            </a:lvl1pPr>
          </a:lstStyle>
          <a:p>
            <a:r>
              <a:rPr lang="zh-CN" altLang="en-US" sz="2400" dirty="0">
                <a:solidFill>
                  <a:schemeClr val="tx1"/>
                </a:solidFill>
              </a:rPr>
              <a:t>标题</a:t>
            </a:r>
          </a:p>
        </p:txBody>
      </p:sp>
      <p:sp>
        <p:nvSpPr>
          <p:cNvPr id="22" name="Text Box 53"/>
          <p:cNvSpPr txBox="1">
            <a:spLocks noChangeArrowheads="1"/>
          </p:cNvSpPr>
          <p:nvPr/>
        </p:nvSpPr>
        <p:spPr bwMode="auto">
          <a:xfrm>
            <a:off x="2444908" y="3936140"/>
            <a:ext cx="652743" cy="3909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1800" dirty="0">
                <a:solidFill>
                  <a:schemeClr val="tx1"/>
                </a:solidFill>
              </a:rPr>
              <a:t>2012</a:t>
            </a:r>
          </a:p>
        </p:txBody>
      </p:sp>
      <p:sp>
        <p:nvSpPr>
          <p:cNvPr id="23" name="Text Box 54"/>
          <p:cNvSpPr txBox="1">
            <a:spLocks noChangeArrowheads="1"/>
          </p:cNvSpPr>
          <p:nvPr/>
        </p:nvSpPr>
        <p:spPr bwMode="auto">
          <a:xfrm>
            <a:off x="3554725" y="3936140"/>
            <a:ext cx="652743" cy="3909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000" b="1">
                <a:latin typeface="方正古隶简体" pitchFamily="65" charset="-122"/>
                <a:ea typeface="方正古隶简体" pitchFamily="65" charset="-122"/>
              </a:defRPr>
            </a:lvl1pPr>
          </a:lstStyle>
          <a:p>
            <a:r>
              <a:rPr lang="en-US" altLang="zh-CN" sz="1800" dirty="0"/>
              <a:t>2013</a:t>
            </a:r>
          </a:p>
        </p:txBody>
      </p:sp>
      <p:sp>
        <p:nvSpPr>
          <p:cNvPr id="24" name="Text Box 55"/>
          <p:cNvSpPr txBox="1">
            <a:spLocks noChangeArrowheads="1"/>
          </p:cNvSpPr>
          <p:nvPr/>
        </p:nvSpPr>
        <p:spPr bwMode="auto">
          <a:xfrm>
            <a:off x="4664543" y="3936141"/>
            <a:ext cx="652743" cy="3909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000" b="1">
                <a:latin typeface="方正古隶简体" pitchFamily="65" charset="-122"/>
                <a:ea typeface="方正古隶简体" pitchFamily="65" charset="-122"/>
              </a:defRPr>
            </a:lvl1pPr>
          </a:lstStyle>
          <a:p>
            <a:r>
              <a:rPr lang="en-US" altLang="zh-CN" sz="1800" dirty="0"/>
              <a:t>2015</a:t>
            </a:r>
          </a:p>
        </p:txBody>
      </p:sp>
      <p:sp>
        <p:nvSpPr>
          <p:cNvPr id="25" name="Text Box 56"/>
          <p:cNvSpPr txBox="1">
            <a:spLocks noChangeArrowheads="1"/>
          </p:cNvSpPr>
          <p:nvPr/>
        </p:nvSpPr>
        <p:spPr bwMode="auto">
          <a:xfrm>
            <a:off x="5774360" y="3936141"/>
            <a:ext cx="652743" cy="3909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000" b="1">
                <a:latin typeface="方正古隶简体" pitchFamily="65" charset="-122"/>
                <a:ea typeface="方正古隶简体" pitchFamily="65" charset="-122"/>
              </a:defRPr>
            </a:lvl1pPr>
          </a:lstStyle>
          <a:p>
            <a:r>
              <a:rPr lang="en-US" altLang="zh-CN" sz="1800" dirty="0"/>
              <a:t>2017</a:t>
            </a:r>
          </a:p>
        </p:txBody>
      </p:sp>
      <p:grpSp>
        <p:nvGrpSpPr>
          <p:cNvPr id="2" name="组合 25"/>
          <p:cNvGrpSpPr/>
          <p:nvPr/>
        </p:nvGrpSpPr>
        <p:grpSpPr>
          <a:xfrm>
            <a:off x="2517695" y="3249406"/>
            <a:ext cx="452601" cy="553998"/>
            <a:chOff x="141246" y="2710508"/>
            <a:chExt cx="763343" cy="934358"/>
          </a:xfrm>
        </p:grpSpPr>
        <p:pic>
          <p:nvPicPr>
            <p:cNvPr id="27" name="Picture 2" descr="C:\Users\Thinkpad\Desktop\PNG\1_0004_渐变映射-2-副本-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74963">
              <a:off x="179512" y="2821552"/>
              <a:ext cx="686812" cy="76334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Box 53"/>
            <p:cNvSpPr txBox="1">
              <a:spLocks noChangeArrowheads="1"/>
            </p:cNvSpPr>
            <p:nvPr/>
          </p:nvSpPr>
          <p:spPr bwMode="auto">
            <a:xfrm>
              <a:off x="194833" y="2710508"/>
              <a:ext cx="665621" cy="93435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2400" dirty="0"/>
                <a:t>1</a:t>
              </a:r>
            </a:p>
          </p:txBody>
        </p:sp>
      </p:grpSp>
      <p:grpSp>
        <p:nvGrpSpPr>
          <p:cNvPr id="3" name="组合 28"/>
          <p:cNvGrpSpPr/>
          <p:nvPr/>
        </p:nvGrpSpPr>
        <p:grpSpPr>
          <a:xfrm>
            <a:off x="3784731" y="2536348"/>
            <a:ext cx="452601" cy="553998"/>
            <a:chOff x="141246" y="2679226"/>
            <a:chExt cx="763343" cy="934356"/>
          </a:xfrm>
        </p:grpSpPr>
        <p:pic>
          <p:nvPicPr>
            <p:cNvPr id="30" name="Picture 2" descr="C:\Users\Thinkpad\Desktop\PNG\1_0004_渐变映射-2-副本-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74963">
              <a:off x="179512" y="2821552"/>
              <a:ext cx="686812" cy="763343"/>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53"/>
            <p:cNvSpPr txBox="1">
              <a:spLocks noChangeArrowheads="1"/>
            </p:cNvSpPr>
            <p:nvPr/>
          </p:nvSpPr>
          <p:spPr bwMode="auto">
            <a:xfrm>
              <a:off x="226114" y="2679226"/>
              <a:ext cx="646695" cy="9343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2400" dirty="0"/>
                <a:t>2</a:t>
              </a:r>
            </a:p>
          </p:txBody>
        </p:sp>
      </p:grpSp>
      <p:grpSp>
        <p:nvGrpSpPr>
          <p:cNvPr id="26" name="组合 31"/>
          <p:cNvGrpSpPr/>
          <p:nvPr/>
        </p:nvGrpSpPr>
        <p:grpSpPr>
          <a:xfrm>
            <a:off x="4721524" y="1890866"/>
            <a:ext cx="606038" cy="707886"/>
            <a:chOff x="141246" y="2710508"/>
            <a:chExt cx="763343" cy="891627"/>
          </a:xfrm>
        </p:grpSpPr>
        <p:pic>
          <p:nvPicPr>
            <p:cNvPr id="33" name="Picture 2" descr="C:\Users\Thinkpad\Desktop\PNG\1_0004_渐变映射-2-副本-8.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074963">
              <a:off x="179512" y="2821552"/>
              <a:ext cx="686812" cy="76334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53"/>
            <p:cNvSpPr txBox="1">
              <a:spLocks noChangeArrowheads="1"/>
            </p:cNvSpPr>
            <p:nvPr/>
          </p:nvSpPr>
          <p:spPr bwMode="auto">
            <a:xfrm>
              <a:off x="253238" y="2710508"/>
              <a:ext cx="557671" cy="8916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3200" dirty="0"/>
                <a:t>3</a:t>
              </a:r>
            </a:p>
          </p:txBody>
        </p:sp>
      </p:grpSp>
      <p:grpSp>
        <p:nvGrpSpPr>
          <p:cNvPr id="29" name="组合 34"/>
          <p:cNvGrpSpPr/>
          <p:nvPr/>
        </p:nvGrpSpPr>
        <p:grpSpPr>
          <a:xfrm>
            <a:off x="5875872" y="1496745"/>
            <a:ext cx="468680" cy="553998"/>
            <a:chOff x="141246" y="2710508"/>
            <a:chExt cx="790461" cy="934356"/>
          </a:xfrm>
        </p:grpSpPr>
        <p:pic>
          <p:nvPicPr>
            <p:cNvPr id="36" name="Picture 2" descr="C:\Users\Thinkpad\Desktop\PNG\1_0004_渐变映射-2-副本-8.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74963">
              <a:off x="179512" y="2821552"/>
              <a:ext cx="686812" cy="763343"/>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53"/>
            <p:cNvSpPr txBox="1">
              <a:spLocks noChangeArrowheads="1"/>
            </p:cNvSpPr>
            <p:nvPr/>
          </p:nvSpPr>
          <p:spPr bwMode="auto">
            <a:xfrm>
              <a:off x="241755" y="2710508"/>
              <a:ext cx="689952" cy="9343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800" b="1">
                  <a:solidFill>
                    <a:schemeClr val="bg1"/>
                  </a:solidFill>
                  <a:latin typeface="方正古隶简体" pitchFamily="65" charset="-122"/>
                  <a:ea typeface="方正古隶简体" pitchFamily="65" charset="-122"/>
                </a:defRPr>
              </a:lvl1pPr>
            </a:lstStyle>
            <a:p>
              <a:r>
                <a:rPr lang="en-US" altLang="zh-CN" sz="2400" dirty="0"/>
                <a:t>4</a:t>
              </a:r>
            </a:p>
          </p:txBody>
        </p:sp>
      </p:grpSp>
    </p:spTree>
    <p:extLst>
      <p:ext uri="{BB962C8B-B14F-4D97-AF65-F5344CB8AC3E}">
        <p14:creationId xmlns:p14="http://schemas.microsoft.com/office/powerpoint/2010/main" val="3914948928"/>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3500"/>
                            </p:stCondLst>
                            <p:childTnLst>
                              <p:par>
                                <p:cTn id="20" presetID="2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25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25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50"/>
                                        <p:tgtEl>
                                          <p:spTgt spid="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250"/>
                                        <p:tgtEl>
                                          <p:spTgt spid="6"/>
                                        </p:tgtEl>
                                      </p:cBhvr>
                                    </p:animEffect>
                                  </p:childTnLst>
                                </p:cTn>
                              </p:par>
                            </p:childTnLst>
                          </p:cTn>
                        </p:par>
                        <p:par>
                          <p:cTn id="32" fill="hold">
                            <p:stCondLst>
                              <p:cond delay="3750"/>
                            </p:stCondLst>
                            <p:childTnLst>
                              <p:par>
                                <p:cTn id="33" presetID="22" presetClass="entr" presetSubtype="4"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25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250"/>
                                        <p:tgtEl>
                                          <p:spTgt spid="1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250"/>
                                        <p:tgtEl>
                                          <p:spTgt spid="16"/>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250"/>
                                        <p:tgtEl>
                                          <p:spTgt spid="17"/>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par>
                          <p:cTn id="49" fill="hold">
                            <p:stCondLst>
                              <p:cond delay="4500"/>
                            </p:stCondLst>
                            <p:childTnLst>
                              <p:par>
                                <p:cTn id="50" presetID="52"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Scale>
                                      <p:cBhvr>
                                        <p:cTn id="52" dur="75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750" decel="50000" fill="hold">
                                          <p:stCondLst>
                                            <p:cond delay="0"/>
                                          </p:stCondLst>
                                        </p:cTn>
                                        <p:tgtEl>
                                          <p:spTgt spid="2"/>
                                        </p:tgtEl>
                                        <p:attrNameLst>
                                          <p:attrName>ppt_x</p:attrName>
                                          <p:attrName>ppt_y</p:attrName>
                                        </p:attrNameLst>
                                      </p:cBhvr>
                                    </p:animMotion>
                                    <p:animEffect transition="in" filter="fade">
                                      <p:cBhvr>
                                        <p:cTn id="54" dur="750"/>
                                        <p:tgtEl>
                                          <p:spTgt spid="2"/>
                                        </p:tgtEl>
                                      </p:cBhvr>
                                    </p:animEffect>
                                  </p:childTnLst>
                                </p:cTn>
                              </p:par>
                              <p:par>
                                <p:cTn id="55" presetID="52" presetClass="entr" presetSubtype="0" fill="hold" nodeType="withEffect">
                                  <p:stCondLst>
                                    <p:cond delay="250"/>
                                  </p:stCondLst>
                                  <p:childTnLst>
                                    <p:set>
                                      <p:cBhvr>
                                        <p:cTn id="56" dur="1" fill="hold">
                                          <p:stCondLst>
                                            <p:cond delay="0"/>
                                          </p:stCondLst>
                                        </p:cTn>
                                        <p:tgtEl>
                                          <p:spTgt spid="3"/>
                                        </p:tgtEl>
                                        <p:attrNameLst>
                                          <p:attrName>style.visibility</p:attrName>
                                        </p:attrNameLst>
                                      </p:cBhvr>
                                      <p:to>
                                        <p:strVal val="visible"/>
                                      </p:to>
                                    </p:set>
                                    <p:animScale>
                                      <p:cBhvr>
                                        <p:cTn id="57" dur="7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750" decel="50000" fill="hold">
                                          <p:stCondLst>
                                            <p:cond delay="0"/>
                                          </p:stCondLst>
                                        </p:cTn>
                                        <p:tgtEl>
                                          <p:spTgt spid="3"/>
                                        </p:tgtEl>
                                        <p:attrNameLst>
                                          <p:attrName>ppt_x</p:attrName>
                                          <p:attrName>ppt_y</p:attrName>
                                        </p:attrNameLst>
                                      </p:cBhvr>
                                    </p:animMotion>
                                    <p:animEffect transition="in" filter="fade">
                                      <p:cBhvr>
                                        <p:cTn id="59" dur="750"/>
                                        <p:tgtEl>
                                          <p:spTgt spid="3"/>
                                        </p:tgtEl>
                                      </p:cBhvr>
                                    </p:animEffect>
                                  </p:childTnLst>
                                </p:cTn>
                              </p:par>
                              <p:par>
                                <p:cTn id="60" presetID="52" presetClass="entr" presetSubtype="0" fill="hold" nodeType="withEffect">
                                  <p:stCondLst>
                                    <p:cond delay="500"/>
                                  </p:stCondLst>
                                  <p:childTnLst>
                                    <p:set>
                                      <p:cBhvr>
                                        <p:cTn id="61" dur="1" fill="hold">
                                          <p:stCondLst>
                                            <p:cond delay="0"/>
                                          </p:stCondLst>
                                        </p:cTn>
                                        <p:tgtEl>
                                          <p:spTgt spid="26"/>
                                        </p:tgtEl>
                                        <p:attrNameLst>
                                          <p:attrName>style.visibility</p:attrName>
                                        </p:attrNameLst>
                                      </p:cBhvr>
                                      <p:to>
                                        <p:strVal val="visible"/>
                                      </p:to>
                                    </p:set>
                                    <p:animScale>
                                      <p:cBhvr>
                                        <p:cTn id="62" dur="75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750" decel="50000" fill="hold">
                                          <p:stCondLst>
                                            <p:cond delay="0"/>
                                          </p:stCondLst>
                                        </p:cTn>
                                        <p:tgtEl>
                                          <p:spTgt spid="26"/>
                                        </p:tgtEl>
                                        <p:attrNameLst>
                                          <p:attrName>ppt_x</p:attrName>
                                          <p:attrName>ppt_y</p:attrName>
                                        </p:attrNameLst>
                                      </p:cBhvr>
                                    </p:animMotion>
                                    <p:animEffect transition="in" filter="fade">
                                      <p:cBhvr>
                                        <p:cTn id="64" dur="750"/>
                                        <p:tgtEl>
                                          <p:spTgt spid="26"/>
                                        </p:tgtEl>
                                      </p:cBhvr>
                                    </p:animEffect>
                                  </p:childTnLst>
                                </p:cTn>
                              </p:par>
                              <p:par>
                                <p:cTn id="65" presetID="52" presetClass="entr" presetSubtype="0" fill="hold" nodeType="withEffect">
                                  <p:stCondLst>
                                    <p:cond delay="750"/>
                                  </p:stCondLst>
                                  <p:childTnLst>
                                    <p:set>
                                      <p:cBhvr>
                                        <p:cTn id="66" dur="1" fill="hold">
                                          <p:stCondLst>
                                            <p:cond delay="0"/>
                                          </p:stCondLst>
                                        </p:cTn>
                                        <p:tgtEl>
                                          <p:spTgt spid="29"/>
                                        </p:tgtEl>
                                        <p:attrNameLst>
                                          <p:attrName>style.visibility</p:attrName>
                                        </p:attrNameLst>
                                      </p:cBhvr>
                                      <p:to>
                                        <p:strVal val="visible"/>
                                      </p:to>
                                    </p:set>
                                    <p:animScale>
                                      <p:cBhvr>
                                        <p:cTn id="67" dur="75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750" decel="50000" fill="hold">
                                          <p:stCondLst>
                                            <p:cond delay="0"/>
                                          </p:stCondLst>
                                        </p:cTn>
                                        <p:tgtEl>
                                          <p:spTgt spid="29"/>
                                        </p:tgtEl>
                                        <p:attrNameLst>
                                          <p:attrName>ppt_x</p:attrName>
                                          <p:attrName>ppt_y</p:attrName>
                                        </p:attrNameLst>
                                      </p:cBhvr>
                                    </p:animMotion>
                                    <p:animEffect transition="in" filter="fade">
                                      <p:cBhvr>
                                        <p:cTn id="69" dur="750"/>
                                        <p:tgtEl>
                                          <p:spTgt spid="29"/>
                                        </p:tgtEl>
                                      </p:cBhvr>
                                    </p:animEffect>
                                  </p:childTnLst>
                                </p:cTn>
                              </p:par>
                            </p:childTnLst>
                          </p:cTn>
                        </p:par>
                        <p:par>
                          <p:cTn id="70" fill="hold">
                            <p:stCondLst>
                              <p:cond delay="6000"/>
                            </p:stCondLst>
                            <p:childTnLst>
                              <p:par>
                                <p:cTn id="71" presetID="2" presetClass="entr" presetSubtype="8"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0-#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par>
                          <p:cTn id="75" fill="hold">
                            <p:stCondLst>
                              <p:cond delay="6500"/>
                            </p:stCondLst>
                            <p:childTnLst>
                              <p:par>
                                <p:cTn id="76" presetID="42" presetClass="entr" presetSubtype="0"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25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50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75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1000" fill="hold"/>
                                        <p:tgtEl>
                                          <p:spTgt spid="25"/>
                                        </p:tgtEl>
                                        <p:attrNameLst>
                                          <p:attrName>ppt_y</p:attrName>
                                        </p:attrNameLst>
                                      </p:cBhvr>
                                      <p:tavLst>
                                        <p:tav tm="0">
                                          <p:val>
                                            <p:strVal val="#ppt_y+.1"/>
                                          </p:val>
                                        </p:tav>
                                        <p:tav tm="100000">
                                          <p:val>
                                            <p:strVal val="#ppt_y"/>
                                          </p:val>
                                        </p:tav>
                                      </p:tavLst>
                                    </p:anim>
                                  </p:childTnLst>
                                </p:cTn>
                              </p:par>
                            </p:childTnLst>
                          </p:cTn>
                        </p:par>
                        <p:par>
                          <p:cTn id="96" fill="hold">
                            <p:stCondLst>
                              <p:cond delay="8250"/>
                            </p:stCondLst>
                            <p:childTnLst>
                              <p:par>
                                <p:cTn id="97" presetID="2" presetClass="entr" presetSubtype="2"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 calcmode="lin" valueType="num">
                                      <p:cBhvr additive="base">
                                        <p:cTn id="99" dur="500" fill="hold"/>
                                        <p:tgtEl>
                                          <p:spTgt spid="18"/>
                                        </p:tgtEl>
                                        <p:attrNameLst>
                                          <p:attrName>ppt_x</p:attrName>
                                        </p:attrNameLst>
                                      </p:cBhvr>
                                      <p:tavLst>
                                        <p:tav tm="0">
                                          <p:val>
                                            <p:strVal val="1+#ppt_w/2"/>
                                          </p:val>
                                        </p:tav>
                                        <p:tav tm="100000">
                                          <p:val>
                                            <p:strVal val="#ppt_x"/>
                                          </p:val>
                                        </p:tav>
                                      </p:tavLst>
                                    </p:anim>
                                    <p:anim calcmode="lin" valueType="num">
                                      <p:cBhvr additive="base">
                                        <p:cTn id="100" dur="500" fill="hold"/>
                                        <p:tgtEl>
                                          <p:spTgt spid="18"/>
                                        </p:tgtEl>
                                        <p:attrNameLst>
                                          <p:attrName>ppt_y</p:attrName>
                                        </p:attrNameLst>
                                      </p:cBhvr>
                                      <p:tavLst>
                                        <p:tav tm="0">
                                          <p:val>
                                            <p:strVal val="#ppt_y"/>
                                          </p:val>
                                        </p:tav>
                                        <p:tav tm="100000">
                                          <p:val>
                                            <p:strVal val="#ppt_y"/>
                                          </p:val>
                                        </p:tav>
                                      </p:tavLst>
                                    </p:anim>
                                  </p:childTnLst>
                                </p:cTn>
                              </p:par>
                              <p:par>
                                <p:cTn id="101" presetID="2" presetClass="entr" presetSubtype="2"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1+#ppt_w/2"/>
                                          </p:val>
                                        </p:tav>
                                        <p:tav tm="100000">
                                          <p:val>
                                            <p:strVal val="#ppt_x"/>
                                          </p:val>
                                        </p:tav>
                                      </p:tavLst>
                                    </p:anim>
                                    <p:anim calcmode="lin" valueType="num">
                                      <p:cBhvr additive="base">
                                        <p:cTn id="104" dur="500" fill="hold"/>
                                        <p:tgtEl>
                                          <p:spTgt spid="19"/>
                                        </p:tgtEl>
                                        <p:attrNameLst>
                                          <p:attrName>ppt_y</p:attrName>
                                        </p:attrNameLst>
                                      </p:cBhvr>
                                      <p:tavLst>
                                        <p:tav tm="0">
                                          <p:val>
                                            <p:strVal val="#ppt_y"/>
                                          </p:val>
                                        </p:tav>
                                        <p:tav tm="100000">
                                          <p:val>
                                            <p:strVal val="#ppt_y"/>
                                          </p:val>
                                        </p:tav>
                                      </p:tavLst>
                                    </p:anim>
                                  </p:childTnLst>
                                </p:cTn>
                              </p:par>
                              <p:par>
                                <p:cTn id="105" presetID="2" presetClass="entr" presetSubtype="2"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 calcmode="lin" valueType="num">
                                      <p:cBhvr additive="base">
                                        <p:cTn id="107" dur="500" fill="hold"/>
                                        <p:tgtEl>
                                          <p:spTgt spid="20"/>
                                        </p:tgtEl>
                                        <p:attrNameLst>
                                          <p:attrName>ppt_x</p:attrName>
                                        </p:attrNameLst>
                                      </p:cBhvr>
                                      <p:tavLst>
                                        <p:tav tm="0">
                                          <p:val>
                                            <p:strVal val="1+#ppt_w/2"/>
                                          </p:val>
                                        </p:tav>
                                        <p:tav tm="100000">
                                          <p:val>
                                            <p:strVal val="#ppt_x"/>
                                          </p:val>
                                        </p:tav>
                                      </p:tavLst>
                                    </p:anim>
                                    <p:anim calcmode="lin" valueType="num">
                                      <p:cBhvr additive="base">
                                        <p:cTn id="108" dur="500" fill="hold"/>
                                        <p:tgtEl>
                                          <p:spTgt spid="20"/>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additive="base">
                                        <p:cTn id="111" dur="500" fill="hold"/>
                                        <p:tgtEl>
                                          <p:spTgt spid="5"/>
                                        </p:tgtEl>
                                        <p:attrNameLst>
                                          <p:attrName>ppt_x</p:attrName>
                                        </p:attrNameLst>
                                      </p:cBhvr>
                                      <p:tavLst>
                                        <p:tav tm="0">
                                          <p:val>
                                            <p:strVal val="1+#ppt_w/2"/>
                                          </p:val>
                                        </p:tav>
                                        <p:tav tm="100000">
                                          <p:val>
                                            <p:strVal val="#ppt_x"/>
                                          </p:val>
                                        </p:tav>
                                      </p:tavLst>
                                    </p:anim>
                                    <p:anim calcmode="lin" valueType="num">
                                      <p:cBhvr additive="base">
                                        <p:cTn id="1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p:bldP spid="24" grpId="0"/>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14" name="Picture 5" descr="D:\png\画面与情绪2.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2531" y="1809785"/>
            <a:ext cx="2225674" cy="18857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png\12-06_0009_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4556" y="2378173"/>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png\12-06_0009_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2267744" y="2436793"/>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png\12-06_0009_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4721638">
            <a:off x="4003151" y="3866771"/>
            <a:ext cx="1124434" cy="9455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png\12-06_0009_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4721638" flipH="1" flipV="1">
            <a:off x="3797151" y="902765"/>
            <a:ext cx="1209924" cy="846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6"/>
          <p:cNvSpPr txBox="1"/>
          <p:nvPr/>
        </p:nvSpPr>
        <p:spPr>
          <a:xfrm>
            <a:off x="3921595" y="2601872"/>
            <a:ext cx="1130519" cy="523220"/>
          </a:xfrm>
          <a:prstGeom prst="rect">
            <a:avLst/>
          </a:prstGeom>
          <a:noFill/>
        </p:spPr>
        <p:txBody>
          <a:bodyPr wrap="square" rtlCol="0">
            <a:spAutoFit/>
          </a:bodyPr>
          <a:lstStyle/>
          <a:p>
            <a:r>
              <a:rPr lang="zh-CN" altLang="en-US" sz="1400" dirty="0">
                <a:solidFill>
                  <a:schemeClr val="bg1"/>
                </a:solidFill>
                <a:latin typeface="方正行楷简体" pitchFamily="65" charset="-122"/>
                <a:ea typeface="方正行楷简体" pitchFamily="65" charset="-122"/>
              </a:rPr>
              <a:t>点击输入您的文本内容</a:t>
            </a:r>
            <a:endParaRPr lang="en-US" altLang="zh-CN" sz="1400" dirty="0">
              <a:solidFill>
                <a:schemeClr val="bg1"/>
              </a:solidFill>
              <a:latin typeface="方正行楷简体" pitchFamily="65" charset="-122"/>
              <a:ea typeface="方正行楷简体" pitchFamily="65" charset="-122"/>
            </a:endParaRPr>
          </a:p>
        </p:txBody>
      </p:sp>
      <p:sp>
        <p:nvSpPr>
          <p:cNvPr id="20" name="矩形 19"/>
          <p:cNvSpPr/>
          <p:nvPr/>
        </p:nvSpPr>
        <p:spPr>
          <a:xfrm>
            <a:off x="4841989" y="1155778"/>
            <a:ext cx="1602221" cy="5078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此处添加文本</a:t>
            </a:r>
            <a:endParaRPr lang="en-US" altLang="zh-CN" dirty="0">
              <a:latin typeface="方正行楷简体" pitchFamily="65" charset="-122"/>
              <a:ea typeface="方正行楷简体" pitchFamily="65" charset="-122"/>
            </a:endParaRPr>
          </a:p>
          <a:p>
            <a:r>
              <a:rPr lang="zh-CN" altLang="en-US" dirty="0">
                <a:latin typeface="方正行楷简体" pitchFamily="65" charset="-122"/>
                <a:ea typeface="方正行楷简体" pitchFamily="65" charset="-122"/>
              </a:rPr>
              <a:t>此处添加文本</a:t>
            </a:r>
          </a:p>
        </p:txBody>
      </p:sp>
      <p:sp>
        <p:nvSpPr>
          <p:cNvPr id="21" name="矩形 20"/>
          <p:cNvSpPr/>
          <p:nvPr/>
        </p:nvSpPr>
        <p:spPr>
          <a:xfrm>
            <a:off x="2555778" y="3964090"/>
            <a:ext cx="1602221" cy="5078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此处添加文本</a:t>
            </a:r>
            <a:endParaRPr lang="en-US" altLang="zh-CN" dirty="0">
              <a:latin typeface="方正行楷简体" pitchFamily="65" charset="-122"/>
              <a:ea typeface="方正行楷简体" pitchFamily="65" charset="-122"/>
            </a:endParaRPr>
          </a:p>
          <a:p>
            <a:r>
              <a:rPr lang="zh-CN" altLang="en-US" dirty="0">
                <a:latin typeface="方正行楷简体" pitchFamily="65" charset="-122"/>
                <a:ea typeface="方正行楷简体" pitchFamily="65" charset="-122"/>
              </a:rPr>
              <a:t>此处添加文本</a:t>
            </a:r>
          </a:p>
        </p:txBody>
      </p:sp>
      <p:sp>
        <p:nvSpPr>
          <p:cNvPr id="22" name="矩形 21"/>
          <p:cNvSpPr/>
          <p:nvPr/>
        </p:nvSpPr>
        <p:spPr>
          <a:xfrm>
            <a:off x="1889534" y="1947866"/>
            <a:ext cx="1602221" cy="5078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此处添加文本</a:t>
            </a:r>
            <a:endParaRPr lang="en-US" altLang="zh-CN" dirty="0">
              <a:latin typeface="方正行楷简体" pitchFamily="65" charset="-122"/>
              <a:ea typeface="方正行楷简体" pitchFamily="65" charset="-122"/>
            </a:endParaRPr>
          </a:p>
          <a:p>
            <a:r>
              <a:rPr lang="zh-CN" altLang="en-US" dirty="0">
                <a:latin typeface="方正行楷简体" pitchFamily="65" charset="-122"/>
                <a:ea typeface="方正行楷简体" pitchFamily="65" charset="-122"/>
              </a:rPr>
              <a:t>此处添加文本</a:t>
            </a:r>
          </a:p>
        </p:txBody>
      </p:sp>
      <p:sp>
        <p:nvSpPr>
          <p:cNvPr id="23" name="矩形 22"/>
          <p:cNvSpPr/>
          <p:nvPr/>
        </p:nvSpPr>
        <p:spPr>
          <a:xfrm>
            <a:off x="5678207" y="3314277"/>
            <a:ext cx="1602221" cy="507831"/>
          </a:xfrm>
          <a:prstGeom prst="rect">
            <a:avLst/>
          </a:prstGeom>
        </p:spPr>
        <p:txBody>
          <a:bodyPr wrap="square">
            <a:spAutoFit/>
          </a:bodyPr>
          <a:lstStyle/>
          <a:p>
            <a:r>
              <a:rPr lang="zh-CN" altLang="en-US" dirty="0">
                <a:latin typeface="方正行楷简体" pitchFamily="65" charset="-122"/>
                <a:ea typeface="方正行楷简体" pitchFamily="65" charset="-122"/>
              </a:rPr>
              <a:t>此处添加文本</a:t>
            </a:r>
            <a:endParaRPr lang="en-US" altLang="zh-CN" dirty="0">
              <a:latin typeface="方正行楷简体" pitchFamily="65" charset="-122"/>
              <a:ea typeface="方正行楷简体" pitchFamily="65" charset="-122"/>
            </a:endParaRPr>
          </a:p>
          <a:p>
            <a:r>
              <a:rPr lang="zh-CN" altLang="en-US" dirty="0">
                <a:latin typeface="方正行楷简体" pitchFamily="65" charset="-122"/>
                <a:ea typeface="方正行楷简体" pitchFamily="65" charset="-122"/>
              </a:rPr>
              <a:t>此处添加文本</a:t>
            </a:r>
          </a:p>
        </p:txBody>
      </p:sp>
    </p:spTree>
    <p:extLst>
      <p:ext uri="{BB962C8B-B14F-4D97-AF65-F5344CB8AC3E}">
        <p14:creationId xmlns:p14="http://schemas.microsoft.com/office/powerpoint/2010/main" val="406077697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250" fill="hold"/>
                                        <p:tgtEl>
                                          <p:spTgt spid="14"/>
                                        </p:tgtEl>
                                        <p:attrNameLst>
                                          <p:attrName>ppt_w</p:attrName>
                                        </p:attrNameLst>
                                      </p:cBhvr>
                                      <p:tavLst>
                                        <p:tav tm="0">
                                          <p:val>
                                            <p:fltVal val="0"/>
                                          </p:val>
                                        </p:tav>
                                        <p:tav tm="100000">
                                          <p:val>
                                            <p:strVal val="#ppt_w"/>
                                          </p:val>
                                        </p:tav>
                                      </p:tavLst>
                                    </p:anim>
                                    <p:anim calcmode="lin" valueType="num">
                                      <p:cBhvr>
                                        <p:cTn id="16" dur="250" fill="hold"/>
                                        <p:tgtEl>
                                          <p:spTgt spid="14"/>
                                        </p:tgtEl>
                                        <p:attrNameLst>
                                          <p:attrName>ppt_h</p:attrName>
                                        </p:attrNameLst>
                                      </p:cBhvr>
                                      <p:tavLst>
                                        <p:tav tm="0">
                                          <p:val>
                                            <p:fltVal val="0"/>
                                          </p:val>
                                        </p:tav>
                                        <p:tav tm="100000">
                                          <p:val>
                                            <p:strVal val="#ppt_h"/>
                                          </p:val>
                                        </p:tav>
                                      </p:tavLst>
                                    </p:anim>
                                    <p:animEffect transition="in" filter="fade">
                                      <p:cBhvr>
                                        <p:cTn id="17" dur="250"/>
                                        <p:tgtEl>
                                          <p:spTgt spid="14"/>
                                        </p:tgtEl>
                                      </p:cBhvr>
                                    </p:animEffect>
                                  </p:childTnLst>
                                </p:cTn>
                              </p:par>
                            </p:childTnLst>
                          </p:cTn>
                        </p:par>
                        <p:par>
                          <p:cTn id="18" fill="hold">
                            <p:stCondLst>
                              <p:cond delay="3250"/>
                            </p:stCondLst>
                            <p:childTnLst>
                              <p:par>
                                <p:cTn id="19" presetID="16" presetClass="entr" presetSubtype="37"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750"/>
                                        <p:tgtEl>
                                          <p:spTgt spid="19"/>
                                        </p:tgtEl>
                                      </p:cBhvr>
                                    </p:animEffect>
                                  </p:childTnLst>
                                </p:cTn>
                              </p:par>
                              <p:par>
                                <p:cTn id="22" presetID="2" presetClass="entr" presetSubtype="8"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0-#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750" fill="hold"/>
                                        <p:tgtEl>
                                          <p:spTgt spid="18"/>
                                        </p:tgtEl>
                                        <p:attrNameLst>
                                          <p:attrName>ppt_x</p:attrName>
                                        </p:attrNameLst>
                                      </p:cBhvr>
                                      <p:tavLst>
                                        <p:tav tm="0">
                                          <p:val>
                                            <p:strVal val="#ppt_x"/>
                                          </p:val>
                                        </p:tav>
                                        <p:tav tm="100000">
                                          <p:val>
                                            <p:strVal val="#ppt_x"/>
                                          </p:val>
                                        </p:tav>
                                      </p:tavLst>
                                    </p:anim>
                                    <p:anim calcmode="lin" valueType="num">
                                      <p:cBhvr additive="base">
                                        <p:cTn id="29" dur="750" fill="hold"/>
                                        <p:tgtEl>
                                          <p:spTgt spid="18"/>
                                        </p:tgtEl>
                                        <p:attrNameLst>
                                          <p:attrName>ppt_y</p:attrName>
                                        </p:attrNameLst>
                                      </p:cBhvr>
                                      <p:tavLst>
                                        <p:tav tm="0">
                                          <p:val>
                                            <p:strVal val="0-#ppt_h/2"/>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750" fill="hold"/>
                                        <p:tgtEl>
                                          <p:spTgt spid="15"/>
                                        </p:tgtEl>
                                        <p:attrNameLst>
                                          <p:attrName>ppt_x</p:attrName>
                                        </p:attrNameLst>
                                      </p:cBhvr>
                                      <p:tavLst>
                                        <p:tav tm="0">
                                          <p:val>
                                            <p:strVal val="1+#ppt_w/2"/>
                                          </p:val>
                                        </p:tav>
                                        <p:tav tm="100000">
                                          <p:val>
                                            <p:strVal val="#ppt_x"/>
                                          </p:val>
                                        </p:tav>
                                      </p:tavLst>
                                    </p:anim>
                                    <p:anim calcmode="lin" valueType="num">
                                      <p:cBhvr additive="base">
                                        <p:cTn id="33" dur="75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1+#ppt_h/2"/>
                                          </p:val>
                                        </p:tav>
                                        <p:tav tm="100000">
                                          <p:val>
                                            <p:strVal val="#ppt_y"/>
                                          </p:val>
                                        </p:tav>
                                      </p:tavLst>
                                    </p:anim>
                                  </p:childTnLst>
                                </p:cTn>
                              </p:par>
                              <p:par>
                                <p:cTn id="38" presetID="14" presetClass="entr" presetSubtype="10" fill="hold" grpId="0" nodeType="withEffect">
                                  <p:stCondLst>
                                    <p:cond delay="75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750"/>
                                        <p:tgtEl>
                                          <p:spTgt spid="22"/>
                                        </p:tgtEl>
                                      </p:cBhvr>
                                    </p:animEffect>
                                  </p:childTnLst>
                                </p:cTn>
                              </p:par>
                              <p:par>
                                <p:cTn id="41" presetID="14" presetClass="entr" presetSubtype="10" fill="hold" grpId="0" nodeType="withEffect">
                                  <p:stCondLst>
                                    <p:cond delay="75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750"/>
                                        <p:tgtEl>
                                          <p:spTgt spid="20"/>
                                        </p:tgtEl>
                                      </p:cBhvr>
                                    </p:animEffect>
                                  </p:childTnLst>
                                </p:cTn>
                              </p:par>
                              <p:par>
                                <p:cTn id="44" presetID="14" presetClass="entr" presetSubtype="10" fill="hold" grpId="0" nodeType="withEffect">
                                  <p:stCondLst>
                                    <p:cond delay="75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750"/>
                                        <p:tgtEl>
                                          <p:spTgt spid="23"/>
                                        </p:tgtEl>
                                      </p:cBhvr>
                                    </p:animEffect>
                                  </p:childTnLst>
                                </p:cTn>
                              </p:par>
                              <p:par>
                                <p:cTn id="47" presetID="14" presetClass="entr" presetSubtype="10" fill="hold" grpId="0" nodeType="withEffect">
                                  <p:stCondLst>
                                    <p:cond delay="75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21" grpId="0"/>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sp>
        <p:nvSpPr>
          <p:cNvPr id="5" name="Line 49"/>
          <p:cNvSpPr>
            <a:spLocks noChangeShapeType="1"/>
          </p:cNvSpPr>
          <p:nvPr/>
        </p:nvSpPr>
        <p:spPr bwMode="auto">
          <a:xfrm>
            <a:off x="1843336" y="2532534"/>
            <a:ext cx="687388" cy="742950"/>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6" name="Line 50"/>
          <p:cNvSpPr>
            <a:spLocks noChangeShapeType="1"/>
          </p:cNvSpPr>
          <p:nvPr/>
        </p:nvSpPr>
        <p:spPr bwMode="auto">
          <a:xfrm flipH="1">
            <a:off x="3254624" y="2748434"/>
            <a:ext cx="914400" cy="422275"/>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7" name="Line 51"/>
          <p:cNvSpPr>
            <a:spLocks noChangeShapeType="1"/>
          </p:cNvSpPr>
          <p:nvPr/>
        </p:nvSpPr>
        <p:spPr bwMode="auto">
          <a:xfrm flipH="1">
            <a:off x="5159624" y="1776884"/>
            <a:ext cx="1219200" cy="571500"/>
          </a:xfrm>
          <a:prstGeom prst="line">
            <a:avLst/>
          </a:prstGeom>
          <a:noFill/>
          <a:ln w="50800" cap="rnd">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latin typeface="华文行楷" pitchFamily="2" charset="-122"/>
              <a:ea typeface="华文行楷" pitchFamily="2" charset="-122"/>
            </a:endParaRPr>
          </a:p>
        </p:txBody>
      </p:sp>
      <p:sp>
        <p:nvSpPr>
          <p:cNvPr id="9" name="Text Box 54"/>
          <p:cNvSpPr txBox="1">
            <a:spLocks noChangeArrowheads="1"/>
          </p:cNvSpPr>
          <p:nvPr/>
        </p:nvSpPr>
        <p:spPr bwMode="auto">
          <a:xfrm>
            <a:off x="395536" y="2692873"/>
            <a:ext cx="1447800" cy="59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0" name="Text Box 55"/>
          <p:cNvSpPr txBox="1">
            <a:spLocks noChangeArrowheads="1"/>
          </p:cNvSpPr>
          <p:nvPr/>
        </p:nvSpPr>
        <p:spPr bwMode="auto">
          <a:xfrm>
            <a:off x="2035424" y="4064473"/>
            <a:ext cx="1447800" cy="59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1" name="Text Box 56"/>
          <p:cNvSpPr txBox="1">
            <a:spLocks noChangeArrowheads="1"/>
          </p:cNvSpPr>
          <p:nvPr/>
        </p:nvSpPr>
        <p:spPr bwMode="auto">
          <a:xfrm>
            <a:off x="3940424" y="3148485"/>
            <a:ext cx="1447800" cy="59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a:solidFill>
                  <a:srgbClr val="000000"/>
                </a:solidFill>
                <a:latin typeface="华文行楷" pitchFamily="2" charset="-122"/>
                <a:ea typeface="华文行楷" pitchFamily="2" charset="-122"/>
              </a:rPr>
              <a:t>点击输入文字点击输入文字点击输入文字点击输入文字</a:t>
            </a:r>
          </a:p>
        </p:txBody>
      </p:sp>
      <p:sp>
        <p:nvSpPr>
          <p:cNvPr id="12" name="Text Box 57"/>
          <p:cNvSpPr txBox="1">
            <a:spLocks noChangeArrowheads="1"/>
          </p:cNvSpPr>
          <p:nvPr/>
        </p:nvSpPr>
        <p:spPr bwMode="auto">
          <a:xfrm>
            <a:off x="5959724" y="2159473"/>
            <a:ext cx="1447800" cy="59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zh-CN" altLang="en-US" sz="1100" baseline="0" dirty="0">
                <a:solidFill>
                  <a:srgbClr val="000000"/>
                </a:solidFill>
                <a:latin typeface="华文行楷" pitchFamily="2" charset="-122"/>
                <a:ea typeface="华文行楷" pitchFamily="2" charset="-122"/>
              </a:rPr>
              <a:t>点击输入文字点击输入文字点击输入文字点击输入文字</a:t>
            </a:r>
          </a:p>
        </p:txBody>
      </p:sp>
      <p:pic>
        <p:nvPicPr>
          <p:cNvPr id="13" name="Picture 63" descr="笔墨"/>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78824" y="2702398"/>
            <a:ext cx="27432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60"/>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1883024" y="2557934"/>
            <a:ext cx="17907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2" descr="60"/>
          <p:cNvPicPr>
            <a:picLocks noChangeAspect="1" noChangeArrowheads="1"/>
          </p:cNvPicPr>
          <p:nvPr/>
        </p:nvPicPr>
        <p:blipFill>
          <a:blip r:embed="rId4" cstate="screen">
            <a:lum contrast="48000"/>
            <a:extLst>
              <a:ext uri="{28A0092B-C50C-407E-A947-70E740481C1C}">
                <a14:useLocalDpi xmlns:a14="http://schemas.microsoft.com/office/drawing/2010/main"/>
              </a:ext>
            </a:extLst>
          </a:blip>
          <a:srcRect/>
          <a:stretch>
            <a:fillRect/>
          </a:stretch>
        </p:blipFill>
        <p:spPr bwMode="auto">
          <a:xfrm>
            <a:off x="3826124" y="1618135"/>
            <a:ext cx="1790700"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8"/>
          <p:cNvSpPr txBox="1">
            <a:spLocks noChangeArrowheads="1"/>
          </p:cNvSpPr>
          <p:nvPr/>
        </p:nvSpPr>
        <p:spPr bwMode="auto">
          <a:xfrm>
            <a:off x="1191979" y="1799678"/>
            <a:ext cx="915988" cy="3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dirty="0">
                <a:solidFill>
                  <a:srgbClr val="FFFFFF"/>
                </a:solidFill>
                <a:latin typeface="华文行楷" pitchFamily="2" charset="-122"/>
                <a:ea typeface="华文行楷" pitchFamily="2" charset="-122"/>
              </a:rPr>
              <a:t>2014</a:t>
            </a:r>
          </a:p>
        </p:txBody>
      </p:sp>
      <p:sp>
        <p:nvSpPr>
          <p:cNvPr id="17" name="Text Box 59"/>
          <p:cNvSpPr txBox="1">
            <a:spLocks noChangeArrowheads="1"/>
          </p:cNvSpPr>
          <p:nvPr/>
        </p:nvSpPr>
        <p:spPr bwMode="auto">
          <a:xfrm>
            <a:off x="2416424" y="3294534"/>
            <a:ext cx="914400" cy="3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dirty="0">
                <a:solidFill>
                  <a:srgbClr val="FFFFFF"/>
                </a:solidFill>
                <a:latin typeface="华文行楷" pitchFamily="2" charset="-122"/>
                <a:ea typeface="华文行楷" pitchFamily="2" charset="-122"/>
              </a:rPr>
              <a:t>2015</a:t>
            </a:r>
          </a:p>
        </p:txBody>
      </p:sp>
      <p:sp>
        <p:nvSpPr>
          <p:cNvPr id="18" name="Text Box 60"/>
          <p:cNvSpPr txBox="1">
            <a:spLocks noChangeArrowheads="1"/>
          </p:cNvSpPr>
          <p:nvPr/>
        </p:nvSpPr>
        <p:spPr bwMode="auto">
          <a:xfrm>
            <a:off x="4321424" y="2318223"/>
            <a:ext cx="914400" cy="3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dirty="0">
                <a:solidFill>
                  <a:srgbClr val="FFFFFF"/>
                </a:solidFill>
                <a:latin typeface="华文行楷" pitchFamily="2" charset="-122"/>
                <a:ea typeface="华文行楷" pitchFamily="2" charset="-122"/>
              </a:rPr>
              <a:t>2016</a:t>
            </a:r>
          </a:p>
        </p:txBody>
      </p:sp>
      <p:sp>
        <p:nvSpPr>
          <p:cNvPr id="19" name="Text Box 61"/>
          <p:cNvSpPr txBox="1">
            <a:spLocks noChangeArrowheads="1"/>
          </p:cNvSpPr>
          <p:nvPr/>
        </p:nvSpPr>
        <p:spPr bwMode="auto">
          <a:xfrm>
            <a:off x="6340724" y="1292698"/>
            <a:ext cx="914400" cy="3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lIns="81640" tIns="40820" rIns="81640" bIns="40820">
            <a:spAutoFit/>
          </a:bodyPr>
          <a:lstStyle>
            <a:lvl1pPr defTabSz="815975" eaLnBrk="0" hangingPunct="0">
              <a:defRPr sz="1600" baseline="-25000">
                <a:solidFill>
                  <a:schemeClr val="tx1"/>
                </a:solidFill>
                <a:latin typeface="Arial" charset="0"/>
                <a:ea typeface="中國龍毛隸書" pitchFamily="49" charset="-120"/>
              </a:defRPr>
            </a:lvl1pPr>
            <a:lvl2pPr marL="742950" indent="-285750" defTabSz="815975" eaLnBrk="0" hangingPunct="0">
              <a:defRPr sz="1600" baseline="-25000">
                <a:solidFill>
                  <a:schemeClr val="tx1"/>
                </a:solidFill>
                <a:latin typeface="Arial" charset="0"/>
                <a:ea typeface="中國龍毛隸書" pitchFamily="49" charset="-120"/>
              </a:defRPr>
            </a:lvl2pPr>
            <a:lvl3pPr marL="1143000" indent="-228600" defTabSz="815975" eaLnBrk="0" hangingPunct="0">
              <a:defRPr sz="1600" baseline="-25000">
                <a:solidFill>
                  <a:schemeClr val="tx1"/>
                </a:solidFill>
                <a:latin typeface="Arial" charset="0"/>
                <a:ea typeface="中國龍毛隸書" pitchFamily="49" charset="-120"/>
              </a:defRPr>
            </a:lvl3pPr>
            <a:lvl4pPr marL="1600200" indent="-228600" defTabSz="815975" eaLnBrk="0" hangingPunct="0">
              <a:defRPr sz="1600" baseline="-25000">
                <a:solidFill>
                  <a:schemeClr val="tx1"/>
                </a:solidFill>
                <a:latin typeface="Arial" charset="0"/>
                <a:ea typeface="中國龍毛隸書" pitchFamily="49" charset="-120"/>
              </a:defRPr>
            </a:lvl4pPr>
            <a:lvl5pPr marL="2057400" indent="-228600" defTabSz="815975" eaLnBrk="0" hangingPunct="0">
              <a:defRPr sz="1600" baseline="-25000">
                <a:solidFill>
                  <a:schemeClr val="tx1"/>
                </a:solidFill>
                <a:latin typeface="Arial" charset="0"/>
                <a:ea typeface="中國龍毛隸書" pitchFamily="49" charset="-120"/>
              </a:defRPr>
            </a:lvl5pPr>
            <a:lvl6pPr marL="25146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6pPr>
            <a:lvl7pPr marL="29718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7pPr>
            <a:lvl8pPr marL="34290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8pPr>
            <a:lvl9pPr marL="3886200" indent="-228600" algn="ctr" defTabSz="815975" eaLnBrk="0" fontAlgn="base" hangingPunct="0">
              <a:spcBef>
                <a:spcPct val="0"/>
              </a:spcBef>
              <a:spcAft>
                <a:spcPct val="0"/>
              </a:spcAft>
              <a:defRPr sz="1600" baseline="-25000">
                <a:solidFill>
                  <a:schemeClr val="tx1"/>
                </a:solidFill>
                <a:latin typeface="Arial" charset="0"/>
                <a:ea typeface="中國龍毛隸書" pitchFamily="49" charset="-120"/>
              </a:defRPr>
            </a:lvl9pPr>
          </a:lstStyle>
          <a:p>
            <a:pPr algn="l" eaLnBrk="1" hangingPunct="1">
              <a:spcBef>
                <a:spcPct val="50000"/>
              </a:spcBef>
            </a:pPr>
            <a:r>
              <a:rPr lang="en-US" altLang="zh-CN" sz="1800" baseline="0" dirty="0">
                <a:solidFill>
                  <a:srgbClr val="FFFFFF"/>
                </a:solidFill>
                <a:latin typeface="华文行楷" pitchFamily="2" charset="-122"/>
                <a:ea typeface="华文行楷" pitchFamily="2" charset="-122"/>
              </a:rPr>
              <a:t>2017</a:t>
            </a:r>
          </a:p>
        </p:txBody>
      </p:sp>
    </p:spTree>
    <p:extLst>
      <p:ext uri="{BB962C8B-B14F-4D97-AF65-F5344CB8AC3E}">
        <p14:creationId xmlns:p14="http://schemas.microsoft.com/office/powerpoint/2010/main" val="4083340896"/>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0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6"/>
                                        </p:tgtEl>
                                        <p:attrNameLst>
                                          <p:attrName>ppt_y</p:attrName>
                                        </p:attrNameLst>
                                      </p:cBhvr>
                                      <p:tavLst>
                                        <p:tav tm="0">
                                          <p:val>
                                            <p:strVal val="#ppt_y"/>
                                          </p:val>
                                        </p:tav>
                                        <p:tav tm="100000">
                                          <p:val>
                                            <p:strVal val="#ppt_y"/>
                                          </p:val>
                                        </p:tav>
                                      </p:tavLst>
                                    </p:anim>
                                    <p:anim calcmode="lin" valueType="num">
                                      <p:cBhvr>
                                        <p:cTn id="17"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6"/>
                                        </p:tgtEl>
                                      </p:cBhvr>
                                    </p:animEffect>
                                  </p:childTnLst>
                                </p:cTn>
                              </p:par>
                            </p:childTnLst>
                          </p:cTn>
                        </p:par>
                        <p:par>
                          <p:cTn id="20" fill="hold">
                            <p:stCondLst>
                              <p:cond delay="365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465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1000"/>
                                        <p:tgtEl>
                                          <p:spTgt spid="5"/>
                                        </p:tgtEl>
                                      </p:cBhvr>
                                    </p:animEffect>
                                  </p:childTnLst>
                                </p:cTn>
                              </p:par>
                            </p:childTnLst>
                          </p:cTn>
                        </p:par>
                        <p:par>
                          <p:cTn id="30" fill="hold">
                            <p:stCondLst>
                              <p:cond delay="565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childTnLst>
                          </p:cTn>
                        </p:par>
                        <p:par>
                          <p:cTn id="34" fill="hold">
                            <p:stCondLst>
                              <p:cond delay="7650"/>
                            </p:stCondLst>
                            <p:childTnLst>
                              <p:par>
                                <p:cTn id="35" presetID="41" presetClass="entr" presetSubtype="0" fill="hold" grpId="0" nodeType="afterEffect">
                                  <p:stCondLst>
                                    <p:cond delay="0"/>
                                  </p:stCondLst>
                                  <p:iterate type="lt">
                                    <p:tmPct val="10000"/>
                                  </p:iterate>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7"/>
                                        </p:tgtEl>
                                        <p:attrNameLst>
                                          <p:attrName>ppt_y</p:attrName>
                                        </p:attrNameLst>
                                      </p:cBhvr>
                                      <p:tavLst>
                                        <p:tav tm="0">
                                          <p:val>
                                            <p:strVal val="#ppt_y"/>
                                          </p:val>
                                        </p:tav>
                                        <p:tav tm="100000">
                                          <p:val>
                                            <p:strVal val="#ppt_y"/>
                                          </p:val>
                                        </p:tav>
                                      </p:tavLst>
                                    </p:anim>
                                    <p:anim calcmode="lin" valueType="num">
                                      <p:cBhvr>
                                        <p:cTn id="3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7"/>
                                        </p:tgtEl>
                                      </p:cBhvr>
                                    </p:animEffect>
                                  </p:childTnLst>
                                </p:cTn>
                              </p:par>
                            </p:childTnLst>
                          </p:cTn>
                        </p:par>
                        <p:par>
                          <p:cTn id="42" fill="hold">
                            <p:stCondLst>
                              <p:cond delay="8300"/>
                            </p:stCondLst>
                            <p:childTnLst>
                              <p:par>
                                <p:cTn id="43" presetID="47"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par>
                          <p:cTn id="48" fill="hold">
                            <p:stCondLst>
                              <p:cond delay="9300"/>
                            </p:stCondLst>
                            <p:childTnLst>
                              <p:par>
                                <p:cTn id="49" presetID="22" presetClass="entr" presetSubtype="4"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1000"/>
                                        <p:tgtEl>
                                          <p:spTgt spid="6"/>
                                        </p:tgtEl>
                                      </p:cBhvr>
                                    </p:animEffect>
                                  </p:childTnLst>
                                </p:cTn>
                              </p:par>
                            </p:childTnLst>
                          </p:cTn>
                        </p:par>
                        <p:par>
                          <p:cTn id="52" fill="hold">
                            <p:stCondLst>
                              <p:cond delay="103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000"/>
                                        <p:tgtEl>
                                          <p:spTgt spid="15"/>
                                        </p:tgtEl>
                                      </p:cBhvr>
                                    </p:animEffect>
                                  </p:childTnLst>
                                </p:cTn>
                              </p:par>
                            </p:childTnLst>
                          </p:cTn>
                        </p:par>
                        <p:par>
                          <p:cTn id="56" fill="hold">
                            <p:stCondLst>
                              <p:cond delay="1230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18"/>
                                        </p:tgtEl>
                                        <p:attrNameLst>
                                          <p:attrName>ppt_y</p:attrName>
                                        </p:attrNameLst>
                                      </p:cBhvr>
                                      <p:tavLst>
                                        <p:tav tm="0">
                                          <p:val>
                                            <p:strVal val="#ppt_y"/>
                                          </p:val>
                                        </p:tav>
                                        <p:tav tm="100000">
                                          <p:val>
                                            <p:strVal val="#ppt_y"/>
                                          </p:val>
                                        </p:tav>
                                      </p:tavLst>
                                    </p:anim>
                                    <p:anim calcmode="lin" valueType="num">
                                      <p:cBhvr>
                                        <p:cTn id="61"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18"/>
                                        </p:tgtEl>
                                      </p:cBhvr>
                                    </p:animEffect>
                                  </p:childTnLst>
                                </p:cTn>
                              </p:par>
                            </p:childTnLst>
                          </p:cTn>
                        </p:par>
                        <p:par>
                          <p:cTn id="64" fill="hold">
                            <p:stCondLst>
                              <p:cond delay="12950"/>
                            </p:stCondLst>
                            <p:childTnLst>
                              <p:par>
                                <p:cTn id="65" presetID="47"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13950"/>
                            </p:stCondLst>
                            <p:childTnLst>
                              <p:par>
                                <p:cTn id="71" presetID="22" presetClass="entr" presetSubtype="4"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1000"/>
                                        <p:tgtEl>
                                          <p:spTgt spid="7"/>
                                        </p:tgtEl>
                                      </p:cBhvr>
                                    </p:animEffect>
                                  </p:childTnLst>
                                </p:cTn>
                              </p:par>
                            </p:childTnLst>
                          </p:cTn>
                        </p:par>
                        <p:par>
                          <p:cTn id="74" fill="hold">
                            <p:stCondLst>
                              <p:cond delay="14950"/>
                            </p:stCondLst>
                            <p:childTnLst>
                              <p:par>
                                <p:cTn id="75" presetID="41" presetClass="entr" presetSubtype="0" fill="hold" grpId="0" nodeType="afterEffect">
                                  <p:stCondLst>
                                    <p:cond delay="0"/>
                                  </p:stCondLst>
                                  <p:iterate type="lt">
                                    <p:tmPct val="10000"/>
                                  </p:iterate>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19"/>
                                        </p:tgtEl>
                                        <p:attrNameLst>
                                          <p:attrName>ppt_y</p:attrName>
                                        </p:attrNameLst>
                                      </p:cBhvr>
                                      <p:tavLst>
                                        <p:tav tm="0">
                                          <p:val>
                                            <p:strVal val="#ppt_y"/>
                                          </p:val>
                                        </p:tav>
                                        <p:tav tm="100000">
                                          <p:val>
                                            <p:strVal val="#ppt_y"/>
                                          </p:val>
                                        </p:tav>
                                      </p:tavLst>
                                    </p:anim>
                                    <p:anim calcmode="lin" valueType="num">
                                      <p:cBhvr>
                                        <p:cTn id="7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19"/>
                                        </p:tgtEl>
                                      </p:cBhvr>
                                    </p:animEffect>
                                  </p:childTnLst>
                                </p:cTn>
                              </p:par>
                            </p:childTnLst>
                          </p:cTn>
                        </p:par>
                        <p:par>
                          <p:cTn id="82" fill="hold">
                            <p:stCondLst>
                              <p:cond delay="15600"/>
                            </p:stCondLst>
                            <p:childTnLst>
                              <p:par>
                                <p:cTn id="83" presetID="47" presetClass="entr" presetSubtype="0" fill="hold" grpId="0" nodeType="after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childTnLst>
                          </p:cTn>
                        </p:par>
                        <p:par>
                          <p:cTn id="88" fill="hold">
                            <p:stCondLst>
                              <p:cond delay="16600"/>
                            </p:stCondLst>
                            <p:childTnLst>
                              <p:par>
                                <p:cTn id="89" presetID="31" presetClass="entr" presetSubtype="0" fill="hold" nodeType="afterEffect">
                                  <p:stCondLst>
                                    <p:cond delay="0"/>
                                  </p:stCondLst>
                                  <p:iterate type="lt">
                                    <p:tmPct val="5000"/>
                                  </p:iterate>
                                  <p:childTnLst>
                                    <p:set>
                                      <p:cBhvr>
                                        <p:cTn id="90" dur="1" fill="hold">
                                          <p:stCondLst>
                                            <p:cond delay="0"/>
                                          </p:stCondLst>
                                        </p:cTn>
                                        <p:tgtEl>
                                          <p:spTgt spid="13"/>
                                        </p:tgtEl>
                                        <p:attrNameLst>
                                          <p:attrName>style.visibility</p:attrName>
                                        </p:attrNameLst>
                                      </p:cBhvr>
                                      <p:to>
                                        <p:strVal val="visible"/>
                                      </p:to>
                                    </p:set>
                                    <p:anim calcmode="lin" valueType="num">
                                      <p:cBhvr>
                                        <p:cTn id="91" dur="1000" fill="hold"/>
                                        <p:tgtEl>
                                          <p:spTgt spid="13"/>
                                        </p:tgtEl>
                                        <p:attrNameLst>
                                          <p:attrName>ppt_w</p:attrName>
                                        </p:attrNameLst>
                                      </p:cBhvr>
                                      <p:tavLst>
                                        <p:tav tm="0">
                                          <p:val>
                                            <p:fltVal val="0"/>
                                          </p:val>
                                        </p:tav>
                                        <p:tav tm="100000">
                                          <p:val>
                                            <p:strVal val="#ppt_w"/>
                                          </p:val>
                                        </p:tav>
                                      </p:tavLst>
                                    </p:anim>
                                    <p:anim calcmode="lin" valueType="num">
                                      <p:cBhvr>
                                        <p:cTn id="92" dur="1000" fill="hold"/>
                                        <p:tgtEl>
                                          <p:spTgt spid="13"/>
                                        </p:tgtEl>
                                        <p:attrNameLst>
                                          <p:attrName>ppt_h</p:attrName>
                                        </p:attrNameLst>
                                      </p:cBhvr>
                                      <p:tavLst>
                                        <p:tav tm="0">
                                          <p:val>
                                            <p:fltVal val="0"/>
                                          </p:val>
                                        </p:tav>
                                        <p:tav tm="100000">
                                          <p:val>
                                            <p:strVal val="#ppt_h"/>
                                          </p:val>
                                        </p:tav>
                                      </p:tavLst>
                                    </p:anim>
                                    <p:anim calcmode="lin" valueType="num">
                                      <p:cBhvr>
                                        <p:cTn id="93" dur="1000" fill="hold"/>
                                        <p:tgtEl>
                                          <p:spTgt spid="13"/>
                                        </p:tgtEl>
                                        <p:attrNameLst>
                                          <p:attrName>style.rotation</p:attrName>
                                        </p:attrNameLst>
                                      </p:cBhvr>
                                      <p:tavLst>
                                        <p:tav tm="0">
                                          <p:val>
                                            <p:fltVal val="90"/>
                                          </p:val>
                                        </p:tav>
                                        <p:tav tm="100000">
                                          <p:val>
                                            <p:fltVal val="0"/>
                                          </p:val>
                                        </p:tav>
                                      </p:tavLst>
                                    </p:anim>
                                    <p:animEffect transition="in" filter="fade">
                                      <p:cBhvr>
                                        <p:cTn id="9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p:bldP spid="10" grpId="0"/>
      <p:bldP spid="11" grpId="0"/>
      <p:bldP spid="12" grpId="0"/>
      <p:bldP spid="16" grpId="0"/>
      <p:bldP spid="17" grpId="0"/>
      <p:bldP spid="18"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图片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8425" y="2011325"/>
            <a:ext cx="3504601" cy="174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a:xfrm>
            <a:off x="4354663" y="3044871"/>
            <a:ext cx="2774580" cy="1136155"/>
            <a:chOff x="4354663" y="3044870"/>
            <a:chExt cx="2774580" cy="1136155"/>
          </a:xfrm>
        </p:grpSpPr>
        <p:pic>
          <p:nvPicPr>
            <p:cNvPr id="7" name="图片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153671">
              <a:off x="4354663" y="3044870"/>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3"/>
            <p:cNvSpPr txBox="1">
              <a:spLocks noChangeArrowheads="1"/>
            </p:cNvSpPr>
            <p:nvPr/>
          </p:nvSpPr>
          <p:spPr bwMode="auto">
            <a:xfrm rot="1435118">
              <a:off x="4732053" y="3449732"/>
              <a:ext cx="16201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a:solidFill>
                    <a:srgbClr val="FFFFFF"/>
                  </a:solidFill>
                  <a:latin typeface="微软雅黑" panose="020B0503020204020204" pitchFamily="34" charset="-122"/>
                  <a:ea typeface="微软雅黑" panose="020B0503020204020204" pitchFamily="34" charset="-122"/>
                </a:rPr>
                <a:t>单击此处添加标题</a:t>
              </a:r>
            </a:p>
          </p:txBody>
        </p:sp>
      </p:grpSp>
      <p:grpSp>
        <p:nvGrpSpPr>
          <p:cNvPr id="10" name="组合 9"/>
          <p:cNvGrpSpPr/>
          <p:nvPr/>
        </p:nvGrpSpPr>
        <p:grpSpPr>
          <a:xfrm>
            <a:off x="4400126" y="1479525"/>
            <a:ext cx="2774580" cy="1136155"/>
            <a:chOff x="4400126" y="1479524"/>
            <a:chExt cx="2774580" cy="1136155"/>
          </a:xfrm>
        </p:grpSpPr>
        <p:pic>
          <p:nvPicPr>
            <p:cNvPr id="11" name="图片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328486">
              <a:off x="4400126" y="1479524"/>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4"/>
            <p:cNvSpPr txBox="1">
              <a:spLocks noChangeArrowheads="1"/>
            </p:cNvSpPr>
            <p:nvPr/>
          </p:nvSpPr>
          <p:spPr bwMode="auto">
            <a:xfrm rot="20288976">
              <a:off x="4724603" y="2039708"/>
              <a:ext cx="16201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a:solidFill>
                    <a:srgbClr val="FFFFFF"/>
                  </a:solidFill>
                  <a:latin typeface="微软雅黑" panose="020B0503020204020204" pitchFamily="34" charset="-122"/>
                  <a:ea typeface="微软雅黑" panose="020B0503020204020204" pitchFamily="34" charset="-122"/>
                </a:rPr>
                <a:t>单击此处添加标题</a:t>
              </a:r>
            </a:p>
          </p:txBody>
        </p:sp>
      </p:grpSp>
      <p:grpSp>
        <p:nvGrpSpPr>
          <p:cNvPr id="13" name="组合 12"/>
          <p:cNvGrpSpPr/>
          <p:nvPr/>
        </p:nvGrpSpPr>
        <p:grpSpPr>
          <a:xfrm>
            <a:off x="780165" y="3224683"/>
            <a:ext cx="2774580" cy="1136155"/>
            <a:chOff x="780165" y="3224682"/>
            <a:chExt cx="2774580" cy="1136155"/>
          </a:xfrm>
        </p:grpSpPr>
        <p:pic>
          <p:nvPicPr>
            <p:cNvPr id="14" name="图片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466435">
              <a:off x="780165" y="3224682"/>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5"/>
            <p:cNvSpPr txBox="1">
              <a:spLocks noChangeArrowheads="1"/>
            </p:cNvSpPr>
            <p:nvPr/>
          </p:nvSpPr>
          <p:spPr bwMode="auto">
            <a:xfrm rot="20163124">
              <a:off x="1671446" y="3462907"/>
              <a:ext cx="16201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p>
          </p:txBody>
        </p:sp>
      </p:grpSp>
      <p:grpSp>
        <p:nvGrpSpPr>
          <p:cNvPr id="16" name="组合 15"/>
          <p:cNvGrpSpPr/>
          <p:nvPr/>
        </p:nvGrpSpPr>
        <p:grpSpPr>
          <a:xfrm>
            <a:off x="586978" y="1511990"/>
            <a:ext cx="2774580" cy="1136155"/>
            <a:chOff x="586978" y="1511989"/>
            <a:chExt cx="2774580" cy="1136155"/>
          </a:xfrm>
        </p:grpSpPr>
        <p:pic>
          <p:nvPicPr>
            <p:cNvPr id="17" name="图片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2115010">
              <a:off x="586978" y="1511989"/>
              <a:ext cx="2774580" cy="1136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6"/>
            <p:cNvSpPr txBox="1">
              <a:spLocks noChangeArrowheads="1"/>
            </p:cNvSpPr>
            <p:nvPr/>
          </p:nvSpPr>
          <p:spPr bwMode="auto">
            <a:xfrm rot="1486789">
              <a:off x="1588248" y="2044952"/>
              <a:ext cx="162010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dirty="0">
                  <a:solidFill>
                    <a:srgbClr val="FFFFFF"/>
                  </a:solidFill>
                  <a:latin typeface="微软雅黑" panose="020B0503020204020204" pitchFamily="34" charset="-122"/>
                  <a:ea typeface="微软雅黑" panose="020B0503020204020204" pitchFamily="34" charset="-122"/>
                </a:rPr>
                <a:t>单击此处添加标题</a:t>
              </a:r>
            </a:p>
          </p:txBody>
        </p:sp>
      </p:grpSp>
      <p:grpSp>
        <p:nvGrpSpPr>
          <p:cNvPr id="19" name="组合 18"/>
          <p:cNvGrpSpPr/>
          <p:nvPr/>
        </p:nvGrpSpPr>
        <p:grpSpPr>
          <a:xfrm>
            <a:off x="3262497" y="2438784"/>
            <a:ext cx="1417834" cy="926518"/>
            <a:chOff x="3262497" y="2438784"/>
            <a:chExt cx="1417834" cy="926518"/>
          </a:xfrm>
        </p:grpSpPr>
        <p:pic>
          <p:nvPicPr>
            <p:cNvPr id="20" name="图片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62497" y="2438784"/>
              <a:ext cx="1417834" cy="92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17"/>
            <p:cNvSpPr txBox="1">
              <a:spLocks noChangeArrowheads="1"/>
            </p:cNvSpPr>
            <p:nvPr/>
          </p:nvSpPr>
          <p:spPr bwMode="auto">
            <a:xfrm>
              <a:off x="3549357" y="2681017"/>
              <a:ext cx="1071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dirty="0">
                  <a:solidFill>
                    <a:srgbClr val="FFFFFF"/>
                  </a:solidFill>
                  <a:latin typeface="微软雅黑" panose="020B0503020204020204" pitchFamily="34" charset="-122"/>
                  <a:ea typeface="微软雅黑" panose="020B0503020204020204" pitchFamily="34" charset="-122"/>
                </a:rPr>
                <a:t>标题</a:t>
              </a:r>
            </a:p>
          </p:txBody>
        </p:sp>
      </p:grpSp>
      <p:pic>
        <p:nvPicPr>
          <p:cNvPr id="22" name="图片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93744" y="888975"/>
            <a:ext cx="2050256" cy="213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260491"/>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9"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0-#ppt_w/2"/>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1+#ppt_w/2"/>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5" name="Picture 2" descr="C:\Users\Thinkpad\Desktop\PNG\1_0004_渐变映射-2-副本-8.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074963">
            <a:off x="1812956" y="1256924"/>
            <a:ext cx="2148472" cy="2387882"/>
          </a:xfrm>
          <a:prstGeom prst="rect">
            <a:avLst/>
          </a:prstGeom>
          <a:noFill/>
          <a:extLst>
            <a:ext uri="{909E8E84-426E-40DD-AFC4-6F175D3DCCD1}">
              <a14:hiddenFill xmlns:a14="http://schemas.microsoft.com/office/drawing/2010/main">
                <a:solidFill>
                  <a:srgbClr val="FFFFFF"/>
                </a:solidFill>
              </a14:hiddenFill>
            </a:ext>
          </a:extLst>
        </p:spPr>
      </p:pic>
      <p:sp>
        <p:nvSpPr>
          <p:cNvPr id="6" name="Line 8"/>
          <p:cNvSpPr>
            <a:spLocks noChangeShapeType="1"/>
          </p:cNvSpPr>
          <p:nvPr/>
        </p:nvSpPr>
        <p:spPr bwMode="auto">
          <a:xfrm flipH="1" flipV="1">
            <a:off x="2819243" y="1056660"/>
            <a:ext cx="0" cy="13927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7" name="Line 9"/>
          <p:cNvSpPr>
            <a:spLocks noChangeShapeType="1"/>
          </p:cNvSpPr>
          <p:nvPr/>
        </p:nvSpPr>
        <p:spPr bwMode="auto">
          <a:xfrm flipV="1">
            <a:off x="2818420" y="2458124"/>
            <a:ext cx="15253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9" name="Arc 10"/>
          <p:cNvSpPr>
            <a:spLocks/>
          </p:cNvSpPr>
          <p:nvPr/>
        </p:nvSpPr>
        <p:spPr bwMode="auto">
          <a:xfrm>
            <a:off x="2827725" y="1365521"/>
            <a:ext cx="1202167" cy="1108881"/>
          </a:xfrm>
          <a:custGeom>
            <a:avLst/>
            <a:gdLst>
              <a:gd name="T0" fmla="*/ 0 w 21600"/>
              <a:gd name="T1" fmla="*/ 0 h 21600"/>
              <a:gd name="T2" fmla="*/ 42 w 21600"/>
              <a:gd name="T3" fmla="*/ 42 h 21600"/>
              <a:gd name="T4" fmla="*/ 0 w 21600"/>
              <a:gd name="T5" fmla="*/ 4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1750" cap="rnd">
            <a:solidFill>
              <a:schemeClr val="tx1"/>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0" name="Text Box 12"/>
          <p:cNvSpPr txBox="1">
            <a:spLocks noChangeArrowheads="1"/>
          </p:cNvSpPr>
          <p:nvPr/>
        </p:nvSpPr>
        <p:spPr bwMode="auto">
          <a:xfrm>
            <a:off x="2878831" y="1813830"/>
            <a:ext cx="869149"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en-US" altLang="ko-KR" sz="3200" dirty="0">
                <a:solidFill>
                  <a:schemeClr val="bg1"/>
                </a:solidFill>
              </a:rPr>
              <a:t>1/4</a:t>
            </a:r>
          </a:p>
        </p:txBody>
      </p:sp>
      <p:pic>
        <p:nvPicPr>
          <p:cNvPr id="11" name="Picture 4" descr="C:\Users\Thinkpad\Desktop\e.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2667854" y="2303559"/>
            <a:ext cx="294855" cy="2917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Thinkpad\Desktop\PNG\1_0004_渐变映射-2-副本-8.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5074963">
            <a:off x="4805620" y="1256924"/>
            <a:ext cx="2148472" cy="2387882"/>
          </a:xfrm>
          <a:prstGeom prst="rect">
            <a:avLst/>
          </a:prstGeom>
          <a:noFill/>
          <a:extLst>
            <a:ext uri="{909E8E84-426E-40DD-AFC4-6F175D3DCCD1}">
              <a14:hiddenFill xmlns:a14="http://schemas.microsoft.com/office/drawing/2010/main">
                <a:solidFill>
                  <a:srgbClr val="FFFFFF"/>
                </a:solidFill>
              </a14:hiddenFill>
            </a:ext>
          </a:extLst>
        </p:spPr>
      </p:pic>
      <p:sp>
        <p:nvSpPr>
          <p:cNvPr id="13" name="Line 8"/>
          <p:cNvSpPr>
            <a:spLocks noChangeShapeType="1"/>
          </p:cNvSpPr>
          <p:nvPr/>
        </p:nvSpPr>
        <p:spPr bwMode="auto">
          <a:xfrm flipH="1" flipV="1">
            <a:off x="5811906" y="1056660"/>
            <a:ext cx="0" cy="139275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4" name="Line 9"/>
          <p:cNvSpPr>
            <a:spLocks noChangeShapeType="1"/>
          </p:cNvSpPr>
          <p:nvPr/>
        </p:nvSpPr>
        <p:spPr bwMode="auto">
          <a:xfrm flipV="1">
            <a:off x="5811083" y="2458124"/>
            <a:ext cx="15253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5" name="Text Box 12"/>
          <p:cNvSpPr txBox="1">
            <a:spLocks noChangeArrowheads="1"/>
          </p:cNvSpPr>
          <p:nvPr/>
        </p:nvSpPr>
        <p:spPr bwMode="auto">
          <a:xfrm>
            <a:off x="5871494" y="1813830"/>
            <a:ext cx="848309"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nSpc>
                <a:spcPct val="125000"/>
              </a:lnSpc>
              <a:defRPr sz="2400" b="1">
                <a:latin typeface="方正古隶简体" pitchFamily="65" charset="-122"/>
                <a:ea typeface="方正古隶简体" pitchFamily="65" charset="-122"/>
              </a:defRPr>
            </a:lvl1pPr>
          </a:lstStyle>
          <a:p>
            <a:r>
              <a:rPr lang="en-US" altLang="ko-KR" sz="3200" dirty="0">
                <a:solidFill>
                  <a:schemeClr val="bg1"/>
                </a:solidFill>
              </a:rPr>
              <a:t>3/4</a:t>
            </a:r>
          </a:p>
        </p:txBody>
      </p:sp>
      <p:pic>
        <p:nvPicPr>
          <p:cNvPr id="16" name="Picture 4" descr="C:\Users\Thinkpad\Desktop\e.pn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bwMode="auto">
          <a:xfrm>
            <a:off x="5660517" y="2303559"/>
            <a:ext cx="294855" cy="291707"/>
          </a:xfrm>
          <a:prstGeom prst="rect">
            <a:avLst/>
          </a:prstGeom>
          <a:noFill/>
          <a:extLst>
            <a:ext uri="{909E8E84-426E-40DD-AFC4-6F175D3DCCD1}">
              <a14:hiddenFill xmlns:a14="http://schemas.microsoft.com/office/drawing/2010/main">
                <a:solidFill>
                  <a:srgbClr val="FFFFFF"/>
                </a:solidFill>
              </a14:hiddenFill>
            </a:ext>
          </a:extLst>
        </p:spPr>
      </p:pic>
      <p:sp>
        <p:nvSpPr>
          <p:cNvPr id="17" name="Arc 20"/>
          <p:cNvSpPr>
            <a:spLocks/>
          </p:cNvSpPr>
          <p:nvPr/>
        </p:nvSpPr>
        <p:spPr bwMode="auto">
          <a:xfrm>
            <a:off x="4589828" y="1271746"/>
            <a:ext cx="2541526" cy="2426405"/>
          </a:xfrm>
          <a:custGeom>
            <a:avLst/>
            <a:gdLst>
              <a:gd name="T0" fmla="*/ 84 w 43200"/>
              <a:gd name="T1" fmla="*/ 42 h 43200"/>
              <a:gd name="T2" fmla="*/ 42 w 43200"/>
              <a:gd name="T3" fmla="*/ 0 h 43200"/>
              <a:gd name="T4" fmla="*/ 42 w 43200"/>
              <a:gd name="T5" fmla="*/ 42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43199" y="21644"/>
                </a:moveTo>
                <a:cubicBezTo>
                  <a:pt x="43175" y="33556"/>
                  <a:pt x="33511" y="43199"/>
                  <a:pt x="21600" y="43200"/>
                </a:cubicBezTo>
                <a:cubicBezTo>
                  <a:pt x="9670" y="43200"/>
                  <a:pt x="0" y="33529"/>
                  <a:pt x="0" y="21600"/>
                </a:cubicBezTo>
                <a:cubicBezTo>
                  <a:pt x="-1" y="9688"/>
                  <a:pt x="9643" y="24"/>
                  <a:pt x="21555" y="0"/>
                </a:cubicBezTo>
              </a:path>
              <a:path w="43200" h="43200" stroke="0" extrusionOk="0">
                <a:moveTo>
                  <a:pt x="43199" y="21644"/>
                </a:moveTo>
                <a:cubicBezTo>
                  <a:pt x="43175" y="33556"/>
                  <a:pt x="33511" y="43199"/>
                  <a:pt x="21600" y="43200"/>
                </a:cubicBezTo>
                <a:cubicBezTo>
                  <a:pt x="9670" y="43200"/>
                  <a:pt x="0" y="33529"/>
                  <a:pt x="0" y="21600"/>
                </a:cubicBezTo>
                <a:cubicBezTo>
                  <a:pt x="-1" y="9688"/>
                  <a:pt x="9643" y="24"/>
                  <a:pt x="21555" y="0"/>
                </a:cubicBezTo>
                <a:lnTo>
                  <a:pt x="21600" y="21600"/>
                </a:lnTo>
                <a:close/>
              </a:path>
            </a:pathLst>
          </a:custGeom>
          <a:noFill/>
          <a:ln w="31750" cap="rnd">
            <a:solidFill>
              <a:schemeClr val="tx1"/>
            </a:solidFill>
            <a:prstDash val="sysDot"/>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latinLnBrk="1">
              <a:defRPr/>
            </a:pPr>
            <a:endParaRPr kumimoji="1" lang="zh-CN" altLang="en-US" kern="0">
              <a:solidFill>
                <a:srgbClr val="000000"/>
              </a:solidFill>
              <a:latin typeface="굴림" pitchFamily="34" charset="-127"/>
              <a:ea typeface="굴림" pitchFamily="34" charset="-127"/>
            </a:endParaRPr>
          </a:p>
        </p:txBody>
      </p:sp>
      <p:sp>
        <p:nvSpPr>
          <p:cNvPr id="18" name="Rectangle 9"/>
          <p:cNvSpPr>
            <a:spLocks noChangeArrowheads="1"/>
          </p:cNvSpPr>
          <p:nvPr/>
        </p:nvSpPr>
        <p:spPr bwMode="auto">
          <a:xfrm>
            <a:off x="1639460" y="3800048"/>
            <a:ext cx="2970214" cy="7325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30000"/>
              </a:lnSpc>
            </a:pPr>
            <a:r>
              <a:rPr lang="zh-CN" altLang="en-US" sz="1600" kern="0" spc="-150" dirty="0">
                <a:solidFill>
                  <a:schemeClr val="tx1">
                    <a:lumMod val="95000"/>
                    <a:lumOff val="5000"/>
                  </a:schemeClr>
                </a:solidFill>
                <a:latin typeface="楷体" pitchFamily="49" charset="-122"/>
                <a:ea typeface="楷体" pitchFamily="49" charset="-122"/>
              </a:rPr>
              <a:t>单击此处添加段落文字内容</a:t>
            </a:r>
          </a:p>
          <a:p>
            <a:pPr>
              <a:lnSpc>
                <a:spcPct val="130000"/>
              </a:lnSpc>
            </a:pPr>
            <a:r>
              <a:rPr lang="zh-CN" altLang="en-US" sz="1600" kern="0" spc="-150" dirty="0">
                <a:solidFill>
                  <a:schemeClr val="tx1">
                    <a:lumMod val="95000"/>
                    <a:lumOff val="5000"/>
                  </a:schemeClr>
                </a:solidFill>
                <a:latin typeface="楷体" pitchFamily="49" charset="-122"/>
                <a:ea typeface="楷体" pitchFamily="49" charset="-122"/>
              </a:rPr>
              <a:t>单击此处添加段落文字内容</a:t>
            </a:r>
          </a:p>
        </p:txBody>
      </p:sp>
      <p:sp>
        <p:nvSpPr>
          <p:cNvPr id="19" name="Rectangle 10"/>
          <p:cNvSpPr>
            <a:spLocks noChangeArrowheads="1"/>
          </p:cNvSpPr>
          <p:nvPr/>
        </p:nvSpPr>
        <p:spPr bwMode="auto">
          <a:xfrm>
            <a:off x="4914154" y="3800048"/>
            <a:ext cx="2970214" cy="7325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30000"/>
              </a:lnSpc>
            </a:pPr>
            <a:r>
              <a:rPr lang="zh-CN" altLang="en-US" sz="1600" kern="0" spc="-150" dirty="0">
                <a:solidFill>
                  <a:schemeClr val="tx1">
                    <a:lumMod val="95000"/>
                    <a:lumOff val="5000"/>
                  </a:schemeClr>
                </a:solidFill>
                <a:latin typeface="楷体" pitchFamily="49" charset="-122"/>
                <a:ea typeface="楷体" pitchFamily="49" charset="-122"/>
              </a:rPr>
              <a:t>单击此处添加段落文字内容</a:t>
            </a:r>
          </a:p>
          <a:p>
            <a:pPr>
              <a:lnSpc>
                <a:spcPct val="130000"/>
              </a:lnSpc>
            </a:pPr>
            <a:r>
              <a:rPr lang="zh-CN" altLang="en-US" sz="1600" kern="0" spc="-150" dirty="0">
                <a:solidFill>
                  <a:schemeClr val="tx1">
                    <a:lumMod val="95000"/>
                    <a:lumOff val="5000"/>
                  </a:schemeClr>
                </a:solidFill>
                <a:latin typeface="楷体" pitchFamily="49" charset="-122"/>
                <a:ea typeface="楷体" pitchFamily="49" charset="-122"/>
              </a:rPr>
              <a:t>单击此处添加段落文字内容</a:t>
            </a:r>
          </a:p>
        </p:txBody>
      </p:sp>
      <p:pic>
        <p:nvPicPr>
          <p:cNvPr id="20" name="Picture 4" descr="E:\PPT\PPT中国风元素\水墨祥云\水墨祥云\0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8896" y="3914628"/>
            <a:ext cx="618271" cy="3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E:\PPT\PPT中国风元素\水墨祥云\水墨祥云\0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00540" y="3896205"/>
            <a:ext cx="618271" cy="38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92148"/>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3000"/>
                            </p:stCondLst>
                            <p:childTnLst>
                              <p:par>
                                <p:cTn id="16" presetID="23" presetClass="entr" presetSubtype="3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strVal val="4*#ppt_w"/>
                                          </p:val>
                                        </p:tav>
                                        <p:tav tm="100000">
                                          <p:val>
                                            <p:strVal val="#ppt_w"/>
                                          </p:val>
                                        </p:tav>
                                      </p:tavLst>
                                    </p:anim>
                                    <p:anim calcmode="lin" valueType="num">
                                      <p:cBhvr>
                                        <p:cTn id="19" dur="500" fill="hold"/>
                                        <p:tgtEl>
                                          <p:spTgt spid="11"/>
                                        </p:tgtEl>
                                        <p:attrNameLst>
                                          <p:attrName>ppt_h</p:attrName>
                                        </p:attrNameLst>
                                      </p:cBhvr>
                                      <p:tavLst>
                                        <p:tav tm="0">
                                          <p:val>
                                            <p:strVal val="4*#ppt_h"/>
                                          </p:val>
                                        </p:tav>
                                        <p:tav tm="100000">
                                          <p:val>
                                            <p:strVal val="#ppt_h"/>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6500"/>
                            </p:stCondLst>
                            <p:childTnLst>
                              <p:par>
                                <p:cTn id="49" presetID="23" presetClass="entr" presetSubtype="32"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strVal val="4*#ppt_w"/>
                                          </p:val>
                                        </p:tav>
                                        <p:tav tm="100000">
                                          <p:val>
                                            <p:strVal val="#ppt_w"/>
                                          </p:val>
                                        </p:tav>
                                      </p:tavLst>
                                    </p:anim>
                                    <p:anim calcmode="lin" valueType="num">
                                      <p:cBhvr>
                                        <p:cTn id="52" dur="500" fill="hold"/>
                                        <p:tgtEl>
                                          <p:spTgt spid="16"/>
                                        </p:tgtEl>
                                        <p:attrNameLst>
                                          <p:attrName>ppt_h</p:attrName>
                                        </p:attrNameLst>
                                      </p:cBhvr>
                                      <p:tavLst>
                                        <p:tav tm="0">
                                          <p:val>
                                            <p:strVal val="4*#ppt_h"/>
                                          </p:val>
                                        </p:tav>
                                        <p:tav tm="100000">
                                          <p:val>
                                            <p:strVal val="#ppt_h"/>
                                          </p:val>
                                        </p:tav>
                                      </p:tavLst>
                                    </p:anim>
                                  </p:childTnLst>
                                </p:cTn>
                              </p:par>
                              <p:par>
                                <p:cTn id="53" presetID="2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00"/>
                                        <p:tgtEl>
                                          <p:spTgt spid="1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par>
                          <p:cTn id="59" fill="hold">
                            <p:stCondLst>
                              <p:cond delay="7000"/>
                            </p:stCondLst>
                            <p:childTnLst>
                              <p:par>
                                <p:cTn id="60" presetID="42"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par>
                          <p:cTn id="65" fill="hold">
                            <p:stCondLst>
                              <p:cond delay="8000"/>
                            </p:stCondLst>
                            <p:childTnLst>
                              <p:par>
                                <p:cTn id="66" presetID="21" presetClass="entr" presetSubtype="1"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heel(1)">
                                      <p:cBhvr>
                                        <p:cTn id="68" dur="2000"/>
                                        <p:tgtEl>
                                          <p:spTgt spid="17"/>
                                        </p:tgtEl>
                                      </p:cBhvr>
                                    </p:animEffect>
                                  </p:childTnLst>
                                </p:cTn>
                              </p:par>
                            </p:childTnLst>
                          </p:cTn>
                        </p:par>
                        <p:par>
                          <p:cTn id="69" fill="hold">
                            <p:stCondLst>
                              <p:cond delay="10000"/>
                            </p:stCondLst>
                            <p:childTnLst>
                              <p:par>
                                <p:cTn id="70" presetID="10" presetClass="entr" presetSubtype="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par>
                          <p:cTn id="73" fill="hold">
                            <p:stCondLst>
                              <p:cond delay="10500"/>
                            </p:stCondLst>
                            <p:childTnLst>
                              <p:par>
                                <p:cTn id="74" presetID="22" presetClass="entr" presetSubtype="8"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9" grpId="0" animBg="1"/>
      <p:bldP spid="10" grpId="0"/>
      <p:bldP spid="13" grpId="0" animBg="1"/>
      <p:bldP spid="14" grpId="0" animBg="1"/>
      <p:bldP spid="15" grpId="0"/>
      <p:bldP spid="17" grpId="0" animBg="1"/>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
          <p:cNvSpPr txBox="1">
            <a:spLocks noChangeArrowheads="1"/>
          </p:cNvSpPr>
          <p:nvPr/>
        </p:nvSpPr>
        <p:spPr bwMode="auto">
          <a:xfrm>
            <a:off x="685522" y="204944"/>
            <a:ext cx="2736304" cy="492418"/>
          </a:xfrm>
          <a:prstGeom prst="rect">
            <a:avLst/>
          </a:prstGeom>
          <a:noFill/>
          <a:ln w="9525">
            <a:noFill/>
            <a:miter lim="800000"/>
            <a:headEnd/>
            <a:tailEnd/>
          </a:ln>
        </p:spPr>
        <p:txBody>
          <a:bodyPr wrap="square" lIns="121898" tIns="60948" rIns="121898" bIns="60948">
            <a:spAutoFit/>
          </a:bodyPr>
          <a:lstStyle/>
          <a:p>
            <a:pPr algn="ctr"/>
            <a:r>
              <a:rPr lang="zh-CN" altLang="en-US" sz="2400" dirty="0">
                <a:solidFill>
                  <a:schemeClr val="tx1">
                    <a:lumMod val="95000"/>
                    <a:lumOff val="5000"/>
                  </a:schemeClr>
                </a:solidFill>
                <a:latin typeface="华文行楷" pitchFamily="2" charset="-122"/>
                <a:ea typeface="华文行楷" pitchFamily="2" charset="-122"/>
              </a:rPr>
              <a:t>单击添加文本标题</a:t>
            </a:r>
          </a:p>
        </p:txBody>
      </p:sp>
      <p:pic>
        <p:nvPicPr>
          <p:cNvPr id="8" name="图片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229" y="153793"/>
            <a:ext cx="858173" cy="725683"/>
          </a:xfrm>
          <a:prstGeom prst="rect">
            <a:avLst/>
          </a:prstGeom>
        </p:spPr>
      </p:pic>
      <p:pic>
        <p:nvPicPr>
          <p:cNvPr id="15" name="Picture 2" descr="C:\Users\Thinkpad\Desktop\PNG\1_0001_图层-1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1056" y="3383610"/>
            <a:ext cx="2592288" cy="1307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Thinkpad\Desktop\PNG\1_0000_图层-17-副本.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30696" y="3383610"/>
            <a:ext cx="2592288" cy="1307191"/>
          </a:xfrm>
          <a:prstGeom prst="rect">
            <a:avLst/>
          </a:prstGeom>
          <a:noFill/>
          <a:extLst>
            <a:ext uri="{909E8E84-426E-40DD-AFC4-6F175D3DCCD1}">
              <a14:hiddenFill xmlns:a14="http://schemas.microsoft.com/office/drawing/2010/main">
                <a:solidFill>
                  <a:srgbClr val="FFFFFF"/>
                </a:solidFill>
              </a14:hiddenFill>
            </a:ext>
          </a:extLst>
        </p:spPr>
      </p:pic>
      <p:sp>
        <p:nvSpPr>
          <p:cNvPr id="17" name="任意多边形 14"/>
          <p:cNvSpPr>
            <a:spLocks/>
          </p:cNvSpPr>
          <p:nvPr/>
        </p:nvSpPr>
        <p:spPr bwMode="auto">
          <a:xfrm>
            <a:off x="4037187" y="1622685"/>
            <a:ext cx="374650" cy="20748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8" name="任意多边形 15"/>
          <p:cNvSpPr>
            <a:spLocks/>
          </p:cNvSpPr>
          <p:nvPr/>
        </p:nvSpPr>
        <p:spPr bwMode="auto">
          <a:xfrm flipH="1">
            <a:off x="5071869" y="1622686"/>
            <a:ext cx="428625" cy="2265362"/>
          </a:xfrm>
          <a:custGeom>
            <a:avLst/>
            <a:gdLst>
              <a:gd name="T0" fmla="*/ 374574 w 374574"/>
              <a:gd name="T1" fmla="*/ 2291509 h 2291509"/>
              <a:gd name="T2" fmla="*/ 374574 w 374574"/>
              <a:gd name="T3" fmla="*/ 0 h 2291509"/>
              <a:gd name="T4" fmla="*/ 0 w 374574"/>
              <a:gd name="T5" fmla="*/ 0 h 2291509"/>
            </a:gdLst>
            <a:ahLst/>
            <a:cxnLst>
              <a:cxn ang="0">
                <a:pos x="T0" y="T1"/>
              </a:cxn>
              <a:cxn ang="0">
                <a:pos x="T2" y="T3"/>
              </a:cxn>
              <a:cxn ang="0">
                <a:pos x="T4" y="T5"/>
              </a:cxn>
            </a:cxnLst>
            <a:rect l="0" t="0" r="r" b="b"/>
            <a:pathLst>
              <a:path w="374574" h="2291509">
                <a:moveTo>
                  <a:pt x="374574" y="2291509"/>
                </a:moveTo>
                <a:lnTo>
                  <a:pt x="374574" y="0"/>
                </a:lnTo>
                <a:lnTo>
                  <a:pt x="0" y="0"/>
                </a:lnTo>
              </a:path>
            </a:pathLst>
          </a:custGeom>
          <a:noFill/>
          <a:ln w="6350" cap="flat" cmpd="sng">
            <a:solidFill>
              <a:schemeClr val="tx1"/>
            </a:solidFill>
            <a:prstDash val="sysDot"/>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19" name="TextBox 11"/>
          <p:cNvSpPr txBox="1">
            <a:spLocks noChangeArrowheads="1"/>
          </p:cNvSpPr>
          <p:nvPr/>
        </p:nvSpPr>
        <p:spPr bwMode="auto">
          <a:xfrm flipH="1">
            <a:off x="1505123" y="1679836"/>
            <a:ext cx="218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dirty="0">
                <a:latin typeface="楷体" pitchFamily="49" charset="-122"/>
                <a:ea typeface="楷体" pitchFamily="49" charset="-122"/>
              </a:rPr>
              <a:t>点击添加文字模板    </a:t>
            </a:r>
            <a:endParaRPr lang="en-US" dirty="0">
              <a:latin typeface="楷体" pitchFamily="49" charset="-122"/>
              <a:ea typeface="楷体" pitchFamily="49" charset="-122"/>
            </a:endParaRPr>
          </a:p>
          <a:p>
            <a:r>
              <a:rPr lang="zh-CN" altLang="en-US" dirty="0">
                <a:latin typeface="楷体" pitchFamily="49" charset="-122"/>
                <a:ea typeface="楷体" pitchFamily="49" charset="-122"/>
              </a:rPr>
              <a:t>点击添加文字模板 </a:t>
            </a:r>
            <a:endParaRPr lang="en-US" dirty="0">
              <a:latin typeface="楷体" pitchFamily="49" charset="-122"/>
              <a:ea typeface="楷体" pitchFamily="49" charset="-122"/>
            </a:endParaRPr>
          </a:p>
        </p:txBody>
      </p:sp>
      <p:sp>
        <p:nvSpPr>
          <p:cNvPr id="20" name="矩形 19"/>
          <p:cNvSpPr>
            <a:spLocks noChangeArrowheads="1"/>
          </p:cNvSpPr>
          <p:nvPr/>
        </p:nvSpPr>
        <p:spPr bwMode="auto">
          <a:xfrm>
            <a:off x="1551162" y="1617922"/>
            <a:ext cx="2138362"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21" name="TextBox 11"/>
          <p:cNvSpPr txBox="1">
            <a:spLocks noChangeArrowheads="1"/>
          </p:cNvSpPr>
          <p:nvPr/>
        </p:nvSpPr>
        <p:spPr bwMode="auto">
          <a:xfrm flipH="1">
            <a:off x="1551164" y="1231637"/>
            <a:ext cx="1457325"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z="1400" spc="-150">
                <a:solidFill>
                  <a:schemeClr val="tx1">
                    <a:lumMod val="95000"/>
                    <a:lumOff val="5000"/>
                  </a:schemeClr>
                </a:solidFill>
                <a:latin typeface="方正宋黑简体" pitchFamily="2" charset="-122"/>
                <a:ea typeface="方正宋黑简体" pitchFamily="2" charset="-122"/>
              </a:defRPr>
            </a:lvl1pPr>
          </a:lstStyle>
          <a:p>
            <a:r>
              <a:rPr lang="zh-CN" altLang="en-US" sz="1800" dirty="0"/>
              <a:t>点击添加文本    </a:t>
            </a:r>
            <a:endParaRPr lang="en-US" sz="1800" dirty="0"/>
          </a:p>
        </p:txBody>
      </p:sp>
      <p:sp>
        <p:nvSpPr>
          <p:cNvPr id="22" name="TextBox 11"/>
          <p:cNvSpPr txBox="1">
            <a:spLocks noChangeArrowheads="1"/>
          </p:cNvSpPr>
          <p:nvPr/>
        </p:nvSpPr>
        <p:spPr bwMode="auto">
          <a:xfrm flipH="1">
            <a:off x="5861175" y="1679836"/>
            <a:ext cx="21844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r>
              <a:rPr lang="zh-CN" altLang="en-US" dirty="0">
                <a:latin typeface="楷体" pitchFamily="49" charset="-122"/>
                <a:ea typeface="楷体" pitchFamily="49" charset="-122"/>
              </a:rPr>
              <a:t>点击添加文字模板    </a:t>
            </a:r>
            <a:endParaRPr lang="en-US" dirty="0">
              <a:latin typeface="楷体" pitchFamily="49" charset="-122"/>
              <a:ea typeface="楷体" pitchFamily="49" charset="-122"/>
            </a:endParaRPr>
          </a:p>
          <a:p>
            <a:r>
              <a:rPr lang="zh-CN" altLang="en-US" dirty="0">
                <a:latin typeface="楷体" pitchFamily="49" charset="-122"/>
                <a:ea typeface="楷体" pitchFamily="49" charset="-122"/>
              </a:rPr>
              <a:t>点击添加文字模板 </a:t>
            </a:r>
            <a:endParaRPr lang="en-US" dirty="0">
              <a:latin typeface="楷体" pitchFamily="49" charset="-122"/>
              <a:ea typeface="楷体" pitchFamily="49" charset="-122"/>
            </a:endParaRPr>
          </a:p>
        </p:txBody>
      </p:sp>
      <p:sp>
        <p:nvSpPr>
          <p:cNvPr id="23" name="矩形 24"/>
          <p:cNvSpPr>
            <a:spLocks noChangeArrowheads="1"/>
          </p:cNvSpPr>
          <p:nvPr/>
        </p:nvSpPr>
        <p:spPr bwMode="auto">
          <a:xfrm>
            <a:off x="5907215" y="1617922"/>
            <a:ext cx="2138363" cy="46038"/>
          </a:xfrm>
          <a:prstGeom prst="rect">
            <a:avLst/>
          </a:prstGeom>
          <a:solidFill>
            <a:schemeClr val="tx1">
              <a:lumMod val="50000"/>
              <a:lumOff val="50000"/>
            </a:schemeClr>
          </a:solidFill>
          <a:ln>
            <a:noFill/>
          </a:ln>
        </p:spPr>
        <p:txBody>
          <a:bodyPr anchor="ctr"/>
          <a:lstStyle/>
          <a:p>
            <a:pPr algn="ctr"/>
            <a:endParaRPr lang="zh-CN" altLang="en-US">
              <a:solidFill>
                <a:srgbClr val="FFFFFF"/>
              </a:solidFill>
            </a:endParaRPr>
          </a:p>
        </p:txBody>
      </p:sp>
      <p:sp>
        <p:nvSpPr>
          <p:cNvPr id="24" name="TextBox 11"/>
          <p:cNvSpPr txBox="1">
            <a:spLocks noChangeArrowheads="1"/>
          </p:cNvSpPr>
          <p:nvPr/>
        </p:nvSpPr>
        <p:spPr bwMode="auto">
          <a:xfrm flipH="1">
            <a:off x="5907215" y="1231636"/>
            <a:ext cx="145732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20000"/>
              </a:lnSpc>
              <a:defRPr spc="-150">
                <a:solidFill>
                  <a:schemeClr val="tx1">
                    <a:lumMod val="95000"/>
                    <a:lumOff val="5000"/>
                  </a:schemeClr>
                </a:solidFill>
                <a:latin typeface="方正宋黑简体" pitchFamily="2" charset="-122"/>
                <a:ea typeface="方正宋黑简体" pitchFamily="2" charset="-122"/>
              </a:defRPr>
            </a:lvl1pPr>
          </a:lstStyle>
          <a:p>
            <a:r>
              <a:rPr lang="zh-CN" altLang="en-US" dirty="0"/>
              <a:t>点击添加文本    </a:t>
            </a:r>
            <a:endParaRPr lang="en-US" dirty="0"/>
          </a:p>
        </p:txBody>
      </p:sp>
    </p:spTree>
    <p:extLst>
      <p:ext uri="{BB962C8B-B14F-4D97-AF65-F5344CB8AC3E}">
        <p14:creationId xmlns:p14="http://schemas.microsoft.com/office/powerpoint/2010/main" val="2735463650"/>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par>
                                <p:cTn id="12" presetID="2" presetClass="entr" presetSubtype="2"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1+#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250"/>
                                        <p:tgtEl>
                                          <p:spTgt spid="17"/>
                                        </p:tgtEl>
                                      </p:cBhvr>
                                    </p:animEffect>
                                  </p:childTnLst>
                                </p:cTn>
                              </p:par>
                            </p:childTnLst>
                          </p:cTn>
                        </p:par>
                        <p:par>
                          <p:cTn id="24" fill="hold">
                            <p:stCondLst>
                              <p:cond delay="3250"/>
                            </p:stCondLst>
                            <p:childTnLst>
                              <p:par>
                                <p:cTn id="25" presetID="26" presetClass="emph" presetSubtype="0" repeatCount="2000" fill="hold" grpId="1" nodeType="afterEffect">
                                  <p:stCondLst>
                                    <p:cond delay="0"/>
                                  </p:stCondLst>
                                  <p:childTnLst>
                                    <p:animEffect transition="out" filter="fade">
                                      <p:cBhvr>
                                        <p:cTn id="26" dur="250" tmFilter="0, 0; .2, .5; .8, .5; 1, 0"/>
                                        <p:tgtEl>
                                          <p:spTgt spid="17"/>
                                        </p:tgtEl>
                                      </p:cBhvr>
                                    </p:animEffect>
                                    <p:animScale>
                                      <p:cBhvr>
                                        <p:cTn id="27" dur="125" autoRev="1" fill="hold"/>
                                        <p:tgtEl>
                                          <p:spTgt spid="17"/>
                                        </p:tgtEl>
                                      </p:cBhvr>
                                      <p:by x="105000" y="105000"/>
                                    </p:animScale>
                                  </p:childTnLst>
                                </p:cTn>
                              </p:par>
                            </p:childTnLst>
                          </p:cTn>
                        </p:par>
                        <p:par>
                          <p:cTn id="28" fill="hold">
                            <p:stCondLst>
                              <p:cond delay="3750"/>
                            </p:stCondLst>
                            <p:childTnLst>
                              <p:par>
                                <p:cTn id="29" presetID="22" presetClass="entr" presetSubtype="2"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right)">
                                      <p:cBhvr>
                                        <p:cTn id="31" dur="250"/>
                                        <p:tgtEl>
                                          <p:spTgt spid="20"/>
                                        </p:tgtEl>
                                      </p:cBhvr>
                                    </p:animEffect>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250"/>
                                        <p:tgtEl>
                                          <p:spTgt spid="21"/>
                                        </p:tgtEl>
                                      </p:cBhvr>
                                    </p:animEffect>
                                  </p:childTnLst>
                                </p:cTn>
                              </p:par>
                            </p:childTnLst>
                          </p:cTn>
                        </p:par>
                        <p:par>
                          <p:cTn id="36" fill="hold">
                            <p:stCondLst>
                              <p:cond delay="4250"/>
                            </p:stCondLst>
                            <p:childTnLst>
                              <p:par>
                                <p:cTn id="37" presetID="2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250"/>
                                        <p:tgtEl>
                                          <p:spTgt spid="18"/>
                                        </p:tgtEl>
                                      </p:cBhvr>
                                    </p:animEffect>
                                  </p:childTnLst>
                                </p:cTn>
                              </p:par>
                            </p:childTnLst>
                          </p:cTn>
                        </p:par>
                        <p:par>
                          <p:cTn id="40" fill="hold">
                            <p:stCondLst>
                              <p:cond delay="4500"/>
                            </p:stCondLst>
                            <p:childTnLst>
                              <p:par>
                                <p:cTn id="41" presetID="26" presetClass="emph" presetSubtype="0" repeatCount="2000" fill="hold" grpId="1" nodeType="afterEffect">
                                  <p:stCondLst>
                                    <p:cond delay="0"/>
                                  </p:stCondLst>
                                  <p:childTnLst>
                                    <p:animEffect transition="out" filter="fade">
                                      <p:cBhvr>
                                        <p:cTn id="42" dur="250" tmFilter="0, 0; .2, .5; .8, .5; 1, 0"/>
                                        <p:tgtEl>
                                          <p:spTgt spid="18"/>
                                        </p:tgtEl>
                                      </p:cBhvr>
                                    </p:animEffect>
                                    <p:animScale>
                                      <p:cBhvr>
                                        <p:cTn id="43" dur="125" autoRev="1" fill="hold"/>
                                        <p:tgtEl>
                                          <p:spTgt spid="18"/>
                                        </p:tgtEl>
                                      </p:cBhvr>
                                      <p:by x="105000" y="105000"/>
                                    </p:animScale>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250"/>
                                        <p:tgtEl>
                                          <p:spTgt spid="23"/>
                                        </p:tgtEl>
                                      </p:cBhvr>
                                    </p:animEffect>
                                  </p:childTnLst>
                                </p:cTn>
                              </p:par>
                            </p:childTnLst>
                          </p:cTn>
                        </p:par>
                        <p:par>
                          <p:cTn id="48" fill="hold">
                            <p:stCondLst>
                              <p:cond delay="5250"/>
                            </p:stCondLst>
                            <p:childTnLst>
                              <p:par>
                                <p:cTn id="49" presetID="22" presetClass="entr" presetSubtype="2"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right)">
                                      <p:cBhvr>
                                        <p:cTn id="51" dur="250"/>
                                        <p:tgtEl>
                                          <p:spTgt spid="24"/>
                                        </p:tgtEl>
                                      </p:cBhvr>
                                    </p:animEffect>
                                  </p:childTnLst>
                                </p:cTn>
                              </p:par>
                            </p:childTnLst>
                          </p:cTn>
                        </p:par>
                        <p:par>
                          <p:cTn id="52" fill="hold">
                            <p:stCondLst>
                              <p:cond delay="5500"/>
                            </p:stCondLst>
                            <p:childTnLst>
                              <p:par>
                                <p:cTn id="53" presetID="42"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25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7" grpId="1" animBg="1"/>
      <p:bldP spid="18" grpId="0" animBg="1"/>
      <p:bldP spid="18" grpId="1" animBg="1"/>
      <p:bldP spid="19" grpId="0"/>
      <p:bldP spid="20" grpId="0" animBg="1"/>
      <p:bldP spid="21" grpId="0"/>
      <p:bldP spid="22" grpId="0"/>
      <p:bldP spid="23"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347862" y="201211"/>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27" name="云形标注 26"/>
          <p:cNvSpPr/>
          <p:nvPr/>
        </p:nvSpPr>
        <p:spPr>
          <a:xfrm>
            <a:off x="565057" y="580591"/>
            <a:ext cx="1329646" cy="614030"/>
          </a:xfrm>
          <a:prstGeom prst="cloudCallout">
            <a:avLst>
              <a:gd name="adj1" fmla="val 79072"/>
              <a:gd name="adj2" fmla="val 105053"/>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dirty="0">
                <a:solidFill>
                  <a:srgbClr val="FFFFFF"/>
                </a:solidFill>
                <a:latin typeface="华文中宋" pitchFamily="2" charset="-122"/>
                <a:ea typeface="华文中宋" pitchFamily="2" charset="-122"/>
              </a:rPr>
              <a:t>问题</a:t>
            </a:r>
            <a:r>
              <a:rPr lang="en-US" altLang="zh-CN" sz="1800" b="1" dirty="0">
                <a:solidFill>
                  <a:srgbClr val="FFFFFF"/>
                </a:solidFill>
                <a:latin typeface="华文中宋" pitchFamily="2" charset="-122"/>
                <a:ea typeface="华文中宋" pitchFamily="2" charset="-122"/>
              </a:rPr>
              <a:t>1</a:t>
            </a:r>
            <a:endParaRPr lang="zh-CN" altLang="en-US" sz="1800" b="1" dirty="0">
              <a:solidFill>
                <a:srgbClr val="FFFFFF"/>
              </a:solidFill>
              <a:latin typeface="华文中宋" pitchFamily="2" charset="-122"/>
              <a:ea typeface="华文中宋" pitchFamily="2" charset="-122"/>
            </a:endParaRPr>
          </a:p>
        </p:txBody>
      </p:sp>
      <p:grpSp>
        <p:nvGrpSpPr>
          <p:cNvPr id="9" name="组合 8"/>
          <p:cNvGrpSpPr/>
          <p:nvPr/>
        </p:nvGrpSpPr>
        <p:grpSpPr>
          <a:xfrm>
            <a:off x="749617" y="1453991"/>
            <a:ext cx="4685348" cy="2273618"/>
            <a:chOff x="9862" y="1196"/>
            <a:chExt cx="9838" cy="4774"/>
          </a:xfrm>
        </p:grpSpPr>
        <p:cxnSp>
          <p:nvCxnSpPr>
            <p:cNvPr id="19" name="淘宝网Chenying0907出品 65"/>
            <p:cNvCxnSpPr/>
            <p:nvPr/>
          </p:nvCxnSpPr>
          <p:spPr>
            <a:xfrm flipH="1">
              <a:off x="12952" y="1949"/>
              <a:ext cx="1198"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20" name="淘宝网Chenying0907出品 65"/>
            <p:cNvCxnSpPr/>
            <p:nvPr/>
          </p:nvCxnSpPr>
          <p:spPr>
            <a:xfrm flipH="1">
              <a:off x="15439" y="2238"/>
              <a:ext cx="863" cy="0"/>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grpSp>
          <p:nvGrpSpPr>
            <p:cNvPr id="10" name="组合 9"/>
            <p:cNvGrpSpPr/>
            <p:nvPr/>
          </p:nvGrpSpPr>
          <p:grpSpPr>
            <a:xfrm>
              <a:off x="9862" y="1196"/>
              <a:ext cx="9838" cy="4774"/>
              <a:chOff x="9862" y="1219"/>
              <a:chExt cx="9838" cy="4774"/>
            </a:xfrm>
          </p:grpSpPr>
          <p:sp>
            <p:nvSpPr>
              <p:cNvPr id="11" name="淘宝网Chenying0907出品 17"/>
              <p:cNvSpPr/>
              <p:nvPr/>
            </p:nvSpPr>
            <p:spPr>
              <a:xfrm>
                <a:off x="13127" y="1893"/>
                <a:ext cx="1440" cy="1560"/>
              </a:xfrm>
              <a:custGeom>
                <a:avLst/>
                <a:gdLst>
                  <a:gd name="connsiteX0" fmla="*/ 1219200 w 1219200"/>
                  <a:gd name="connsiteY0" fmla="*/ 0 h 1307089"/>
                  <a:gd name="connsiteX1" fmla="*/ 1219200 w 1219200"/>
                  <a:gd name="connsiteY1" fmla="*/ 502643 h 1307089"/>
                  <a:gd name="connsiteX2" fmla="*/ 1169971 w 1219200"/>
                  <a:gd name="connsiteY2" fmla="*/ 504954 h 1307089"/>
                  <a:gd name="connsiteX3" fmla="*/ 765658 w 1219200"/>
                  <a:gd name="connsiteY3" fmla="*/ 722722 h 1307089"/>
                  <a:gd name="connsiteX4" fmla="*/ 604480 w 1219200"/>
                  <a:gd name="connsiteY4" fmla="*/ 1307089 h 1307089"/>
                  <a:gd name="connsiteX5" fmla="*/ 0 w 1219200"/>
                  <a:gd name="connsiteY5" fmla="*/ 1307089 h 1307089"/>
                  <a:gd name="connsiteX6" fmla="*/ 342595 w 1219200"/>
                  <a:gd name="connsiteY6" fmla="*/ 360139 h 1307089"/>
                  <a:gd name="connsiteX7" fmla="*/ 1143172 w 1219200"/>
                  <a:gd name="connsiteY7" fmla="*/ 2945 h 13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307089">
                    <a:moveTo>
                      <a:pt x="1219200" y="0"/>
                    </a:moveTo>
                    <a:lnTo>
                      <a:pt x="1219200" y="502643"/>
                    </a:lnTo>
                    <a:lnTo>
                      <a:pt x="1169971" y="504954"/>
                    </a:lnTo>
                    <a:cubicBezTo>
                      <a:pt x="992806" y="522275"/>
                      <a:pt x="871484" y="599274"/>
                      <a:pt x="765658" y="722722"/>
                    </a:cubicBezTo>
                    <a:cubicBezTo>
                      <a:pt x="664952" y="863805"/>
                      <a:pt x="604480" y="1065272"/>
                      <a:pt x="604480" y="1307089"/>
                    </a:cubicBezTo>
                    <a:lnTo>
                      <a:pt x="0" y="1307089"/>
                    </a:lnTo>
                    <a:cubicBezTo>
                      <a:pt x="0" y="904156"/>
                      <a:pt x="120945" y="601956"/>
                      <a:pt x="342595" y="360139"/>
                    </a:cubicBezTo>
                    <a:cubicBezTo>
                      <a:pt x="554249" y="148550"/>
                      <a:pt x="812014" y="29421"/>
                      <a:pt x="1143172" y="2945"/>
                    </a:cubicBezTo>
                    <a:close/>
                  </a:path>
                </a:pathLst>
              </a:custGeom>
              <a:solidFill>
                <a:srgbClr val="FFB850"/>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12" name="组合 11"/>
              <p:cNvGrpSpPr/>
              <p:nvPr/>
            </p:nvGrpSpPr>
            <p:grpSpPr>
              <a:xfrm>
                <a:off x="9862" y="1219"/>
                <a:ext cx="9838" cy="4774"/>
                <a:chOff x="9839" y="1219"/>
                <a:chExt cx="9838" cy="4774"/>
              </a:xfrm>
            </p:grpSpPr>
            <p:sp>
              <p:nvSpPr>
                <p:cNvPr id="14" name="淘宝网Chenying0907出品 7"/>
                <p:cNvSpPr/>
                <p:nvPr/>
              </p:nvSpPr>
              <p:spPr bwMode="auto">
                <a:xfrm>
                  <a:off x="14259" y="5395"/>
                  <a:ext cx="671" cy="598"/>
                </a:xfrm>
                <a:prstGeom prst="rect">
                  <a:avLst/>
                </a:prstGeom>
                <a:solidFill>
                  <a:srgbClr val="663C77"/>
                </a:solidFill>
                <a:ln w="19050">
                  <a:noFill/>
                </a:ln>
                <a:effectLst>
                  <a:outerShdw blurRad="292100" dist="127000" dir="2700000" algn="tl" rotWithShape="0">
                    <a:prstClr val="black">
                      <a:alpha val="30000"/>
                    </a:prstClr>
                  </a:outerShdw>
                </a:effectLst>
              </p:spPr>
              <p:txBody>
                <a:bodyPr vert="horz" wrap="square" lIns="51444" tIns="25722" rIns="51444" bIns="25722" numCol="1" anchor="t" anchorCtr="0" compatLnSpc="1"/>
                <a:lstStyle/>
                <a:p>
                  <a:endParaRPr lang="zh-CN" altLang="en-US" sz="1013"/>
                </a:p>
              </p:txBody>
            </p:sp>
            <p:sp>
              <p:nvSpPr>
                <p:cNvPr id="15" name="淘宝网Chenying0907出品 19"/>
                <p:cNvSpPr/>
                <p:nvPr/>
              </p:nvSpPr>
              <p:spPr>
                <a:xfrm>
                  <a:off x="14642" y="1893"/>
                  <a:ext cx="1440" cy="1696"/>
                </a:xfrm>
                <a:custGeom>
                  <a:avLst/>
                  <a:gdLst>
                    <a:gd name="connsiteX0" fmla="*/ 70470 w 1219200"/>
                    <a:gd name="connsiteY0" fmla="*/ 0 h 1430869"/>
                    <a:gd name="connsiteX1" fmla="*/ 876605 w 1219200"/>
                    <a:gd name="connsiteY1" fmla="*/ 282167 h 1430869"/>
                    <a:gd name="connsiteX2" fmla="*/ 1219200 w 1219200"/>
                    <a:gd name="connsiteY2" fmla="*/ 1088319 h 1430869"/>
                    <a:gd name="connsiteX3" fmla="*/ 1186465 w 1219200"/>
                    <a:gd name="connsiteY3" fmla="*/ 1405722 h 1430869"/>
                    <a:gd name="connsiteX4" fmla="*/ 1177630 w 1219200"/>
                    <a:gd name="connsiteY4" fmla="*/ 1430869 h 1430869"/>
                    <a:gd name="connsiteX5" fmla="*/ 478610 w 1219200"/>
                    <a:gd name="connsiteY5" fmla="*/ 1430869 h 1430869"/>
                    <a:gd name="connsiteX6" fmla="*/ 487109 w 1219200"/>
                    <a:gd name="connsiteY6" fmla="*/ 1417338 h 1430869"/>
                    <a:gd name="connsiteX7" fmla="*/ 554249 w 1219200"/>
                    <a:gd name="connsiteY7" fmla="*/ 1108351 h 1430869"/>
                    <a:gd name="connsiteX8" fmla="*/ 391851 w 1219200"/>
                    <a:gd name="connsiteY8" fmla="*/ 645036 h 1430869"/>
                    <a:gd name="connsiteX9" fmla="*/ 30236 w 1219200"/>
                    <a:gd name="connsiteY9" fmla="*/ 503952 h 1430869"/>
                    <a:gd name="connsiteX10" fmla="*/ 0 w 1219200"/>
                    <a:gd name="connsiteY10" fmla="*/ 505372 h 1430869"/>
                    <a:gd name="connsiteX11" fmla="*/ 0 w 1219200"/>
                    <a:gd name="connsiteY11" fmla="*/ 27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 h="1430869">
                      <a:moveTo>
                        <a:pt x="70470" y="0"/>
                      </a:moveTo>
                      <a:cubicBezTo>
                        <a:pt x="393070" y="0"/>
                        <a:pt x="654954" y="100733"/>
                        <a:pt x="876605" y="282167"/>
                      </a:cubicBezTo>
                      <a:cubicBezTo>
                        <a:pt x="1098255" y="463602"/>
                        <a:pt x="1219200" y="725451"/>
                        <a:pt x="1219200" y="1088319"/>
                      </a:cubicBezTo>
                      <a:cubicBezTo>
                        <a:pt x="1219200" y="1209228"/>
                        <a:pt x="1209142" y="1315040"/>
                        <a:pt x="1186465" y="1405722"/>
                      </a:cubicBezTo>
                      <a:lnTo>
                        <a:pt x="1177630" y="1430869"/>
                      </a:lnTo>
                      <a:lnTo>
                        <a:pt x="478610" y="1430869"/>
                      </a:lnTo>
                      <a:lnTo>
                        <a:pt x="487109" y="1417338"/>
                      </a:lnTo>
                      <a:cubicBezTo>
                        <a:pt x="534040" y="1331406"/>
                        <a:pt x="559369" y="1214164"/>
                        <a:pt x="554249" y="1108351"/>
                      </a:cubicBezTo>
                      <a:cubicBezTo>
                        <a:pt x="547421" y="967268"/>
                        <a:pt x="531815" y="796994"/>
                        <a:pt x="391851" y="645036"/>
                      </a:cubicBezTo>
                      <a:cubicBezTo>
                        <a:pt x="245791" y="545161"/>
                        <a:pt x="259446" y="542013"/>
                        <a:pt x="30236" y="503952"/>
                      </a:cubicBezTo>
                      <a:lnTo>
                        <a:pt x="0" y="505372"/>
                      </a:lnTo>
                      <a:lnTo>
                        <a:pt x="0" y="2729"/>
                      </a:lnTo>
                      <a:close/>
                    </a:path>
                  </a:pathLst>
                </a:custGeom>
                <a:solidFill>
                  <a:srgbClr val="E87071"/>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6" name="淘宝网Chenying0907出品 21"/>
                <p:cNvSpPr/>
                <p:nvPr/>
              </p:nvSpPr>
              <p:spPr>
                <a:xfrm>
                  <a:off x="14259" y="3620"/>
                  <a:ext cx="1736" cy="1690"/>
                </a:xfrm>
                <a:custGeom>
                  <a:avLst/>
                  <a:gdLst>
                    <a:gd name="connsiteX0" fmla="*/ 770730 w 1469750"/>
                    <a:gd name="connsiteY0" fmla="*/ 0 h 1430869"/>
                    <a:gd name="connsiteX1" fmla="*/ 1469750 w 1469750"/>
                    <a:gd name="connsiteY1" fmla="*/ 0 h 1430869"/>
                    <a:gd name="connsiteX2" fmla="*/ 1434785 w 1469750"/>
                    <a:gd name="connsiteY2" fmla="*/ 99522 h 1430869"/>
                    <a:gd name="connsiteX3" fmla="*/ 1370137 w 1469750"/>
                    <a:gd name="connsiteY3" fmla="*/ 201467 h 1430869"/>
                    <a:gd name="connsiteX4" fmla="*/ 1047780 w 1469750"/>
                    <a:gd name="connsiteY4" fmla="*/ 523984 h 1430869"/>
                    <a:gd name="connsiteX5" fmla="*/ 705185 w 1469750"/>
                    <a:gd name="connsiteY5" fmla="*/ 866534 h 1430869"/>
                    <a:gd name="connsiteX6" fmla="*/ 584241 w 1469750"/>
                    <a:gd name="connsiteY6" fmla="*/ 1430869 h 1430869"/>
                    <a:gd name="connsiteX7" fmla="*/ 0 w 1469750"/>
                    <a:gd name="connsiteY7" fmla="*/ 1430869 h 1430869"/>
                    <a:gd name="connsiteX8" fmla="*/ 100706 w 1469750"/>
                    <a:gd name="connsiteY8" fmla="*/ 745769 h 1430869"/>
                    <a:gd name="connsiteX9" fmla="*/ 423062 w 1469750"/>
                    <a:gd name="connsiteY9" fmla="*/ 342550 h 1430869"/>
                    <a:gd name="connsiteX10" fmla="*/ 725424 w 1469750"/>
                    <a:gd name="connsiteY10" fmla="*/ 60383 h 1430869"/>
                    <a:gd name="connsiteX11" fmla="*/ 754003 w 1469750"/>
                    <a:gd name="connsiteY11" fmla="*/ 266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50" h="1430869">
                      <a:moveTo>
                        <a:pt x="770730" y="0"/>
                      </a:moveTo>
                      <a:lnTo>
                        <a:pt x="1469750" y="0"/>
                      </a:lnTo>
                      <a:lnTo>
                        <a:pt x="1434785" y="99522"/>
                      </a:lnTo>
                      <a:cubicBezTo>
                        <a:pt x="1416817" y="137292"/>
                        <a:pt x="1395374" y="171275"/>
                        <a:pt x="1370137" y="201467"/>
                      </a:cubicBezTo>
                      <a:cubicBezTo>
                        <a:pt x="1269431" y="322518"/>
                        <a:pt x="1168725" y="423251"/>
                        <a:pt x="1047780" y="523984"/>
                      </a:cubicBezTo>
                      <a:cubicBezTo>
                        <a:pt x="906841" y="645036"/>
                        <a:pt x="805891" y="765801"/>
                        <a:pt x="705185" y="866534"/>
                      </a:cubicBezTo>
                      <a:cubicBezTo>
                        <a:pt x="624718" y="987586"/>
                        <a:pt x="584241" y="1169020"/>
                        <a:pt x="584241" y="1430869"/>
                      </a:cubicBezTo>
                      <a:lnTo>
                        <a:pt x="0" y="1430869"/>
                      </a:lnTo>
                      <a:cubicBezTo>
                        <a:pt x="0" y="1108351"/>
                        <a:pt x="40233" y="886853"/>
                        <a:pt x="100706" y="745769"/>
                      </a:cubicBezTo>
                      <a:cubicBezTo>
                        <a:pt x="161178" y="604685"/>
                        <a:pt x="282123" y="463602"/>
                        <a:pt x="423062" y="342550"/>
                      </a:cubicBezTo>
                      <a:cubicBezTo>
                        <a:pt x="523768" y="241817"/>
                        <a:pt x="624718" y="161116"/>
                        <a:pt x="725424" y="60383"/>
                      </a:cubicBezTo>
                      <a:cubicBezTo>
                        <a:pt x="735482" y="50331"/>
                        <a:pt x="745022" y="39014"/>
                        <a:pt x="754003" y="26629"/>
                      </a:cubicBezTo>
                      <a:close/>
                    </a:path>
                  </a:pathLst>
                </a:custGeom>
                <a:solidFill>
                  <a:srgbClr val="01ACBE"/>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淘宝网Chenying0907出品 12"/>
                <p:cNvSpPr txBox="1"/>
                <p:nvPr/>
              </p:nvSpPr>
              <p:spPr>
                <a:xfrm>
                  <a:off x="13292" y="2274"/>
                  <a:ext cx="810" cy="521"/>
                </a:xfrm>
                <a:prstGeom prst="rect">
                  <a:avLst/>
                </a:prstGeom>
                <a:noFill/>
              </p:spPr>
              <p:txBody>
                <a:bodyPr wrap="square" rtlCol="0">
                  <a:spAutoFit/>
                </a:bodyPr>
                <a:lstStyle/>
                <a:p>
                  <a:pPr algn="ctr"/>
                  <a:r>
                    <a:rPr lang="en-US" altLang="zh-CN" sz="1013" dirty="0">
                      <a:solidFill>
                        <a:schemeClr val="bg1"/>
                      </a:solidFill>
                      <a:latin typeface="Agency FB" pitchFamily="34" charset="0"/>
                    </a:rPr>
                    <a:t>01</a:t>
                  </a:r>
                  <a:endParaRPr lang="zh-CN" altLang="en-US" sz="1013" dirty="0">
                    <a:solidFill>
                      <a:schemeClr val="bg1"/>
                    </a:solidFill>
                    <a:latin typeface="Agency FB" pitchFamily="34" charset="0"/>
                  </a:endParaRPr>
                </a:p>
              </p:txBody>
            </p:sp>
            <p:sp>
              <p:nvSpPr>
                <p:cNvPr id="23" name="矩形 22"/>
                <p:cNvSpPr/>
                <p:nvPr/>
              </p:nvSpPr>
              <p:spPr>
                <a:xfrm>
                  <a:off x="16282" y="1233"/>
                  <a:ext cx="3395" cy="2617"/>
                </a:xfrm>
                <a:prstGeom prst="rect">
                  <a:avLst/>
                </a:prstGeom>
              </p:spPr>
              <p:txBody>
                <a:bodyPr wrap="square">
                  <a:spAutoFit/>
                </a:bodyPr>
                <a:lstStyle/>
                <a:p>
                  <a:r>
                    <a:rPr lang="zh-CN" altLang="en-US" sz="1500" dirty="0">
                      <a:solidFill>
                        <a:srgbClr val="FFB850"/>
                      </a:solidFill>
                      <a:latin typeface="方正正纤黑简体" pitchFamily="2" charset="-122"/>
                      <a:ea typeface="方正正纤黑简体" pitchFamily="2" charset="-122"/>
                    </a:rPr>
                    <a:t>财政供养人员的子女到底能不能享受国家助学金？</a:t>
                  </a:r>
                </a:p>
                <a:p>
                  <a:r>
                    <a:rPr lang="en-US" altLang="zh-CN" sz="1500" dirty="0">
                      <a:solidFill>
                        <a:srgbClr val="FFB850"/>
                      </a:solidFill>
                      <a:latin typeface="方正正纤黑简体" pitchFamily="2" charset="-122"/>
                      <a:ea typeface="方正正纤黑简体" pitchFamily="2" charset="-122"/>
                    </a:rPr>
                    <a:t>   </a:t>
                  </a:r>
                  <a:endParaRPr lang="zh-CN" altLang="en-US" sz="1500" dirty="0">
                    <a:solidFill>
                      <a:srgbClr val="FFB850"/>
                    </a:solidFill>
                    <a:latin typeface="方正正纤黑简体" pitchFamily="2" charset="-122"/>
                    <a:ea typeface="方正正纤黑简体" pitchFamily="2" charset="-122"/>
                  </a:endParaRPr>
                </a:p>
              </p:txBody>
            </p:sp>
            <p:sp>
              <p:nvSpPr>
                <p:cNvPr id="25" name="淘宝网Chenying0907出品 58"/>
                <p:cNvSpPr txBox="1"/>
                <p:nvPr/>
              </p:nvSpPr>
              <p:spPr>
                <a:xfrm>
                  <a:off x="16279" y="3854"/>
                  <a:ext cx="3018" cy="2133"/>
                </a:xfrm>
                <a:prstGeom prst="rect">
                  <a:avLst/>
                </a:prstGeom>
                <a:noFill/>
              </p:spPr>
              <p:txBody>
                <a:bodyPr wrap="square" rtlCol="0">
                  <a:spAutoFit/>
                </a:bodyPr>
                <a:lstStyle/>
                <a:p>
                  <a:r>
                    <a:rPr lang="zh-CN" altLang="en-US" sz="1500" dirty="0">
                      <a:solidFill>
                        <a:srgbClr val="E87071"/>
                      </a:solidFill>
                      <a:latin typeface="方正正纤黑简体" pitchFamily="2" charset="-122"/>
                      <a:ea typeface="方正正纤黑简体" pitchFamily="2" charset="-122"/>
                    </a:rPr>
                    <a:t>有房贷、车贷的到底能不能享受国家助学金？</a:t>
                  </a:r>
                </a:p>
              </p:txBody>
            </p:sp>
            <p:sp>
              <p:nvSpPr>
                <p:cNvPr id="18" name="淘宝网Chenying0907出品 12"/>
                <p:cNvSpPr txBox="1"/>
                <p:nvPr/>
              </p:nvSpPr>
              <p:spPr>
                <a:xfrm>
                  <a:off x="15185" y="2274"/>
                  <a:ext cx="810" cy="521"/>
                </a:xfrm>
                <a:prstGeom prst="rect">
                  <a:avLst/>
                </a:prstGeom>
                <a:noFill/>
              </p:spPr>
              <p:txBody>
                <a:bodyPr wrap="square" rtlCol="0">
                  <a:spAutoFit/>
                </a:bodyPr>
                <a:lstStyle/>
                <a:p>
                  <a:pPr algn="ctr"/>
                  <a:r>
                    <a:rPr lang="en-US" altLang="zh-CN" sz="1013" dirty="0">
                      <a:solidFill>
                        <a:schemeClr val="bg1"/>
                      </a:solidFill>
                      <a:latin typeface="Agency FB" pitchFamily="34" charset="0"/>
                    </a:rPr>
                    <a:t>02</a:t>
                  </a:r>
                  <a:endParaRPr lang="zh-CN" altLang="en-US" sz="1013" dirty="0">
                    <a:solidFill>
                      <a:schemeClr val="bg1"/>
                    </a:solidFill>
                    <a:latin typeface="Agency FB" pitchFamily="34" charset="0"/>
                  </a:endParaRPr>
                </a:p>
              </p:txBody>
            </p:sp>
            <p:sp>
              <p:nvSpPr>
                <p:cNvPr id="26" name="淘宝网Chenying0907出品 12"/>
                <p:cNvSpPr txBox="1"/>
                <p:nvPr/>
              </p:nvSpPr>
              <p:spPr>
                <a:xfrm>
                  <a:off x="14606" y="4011"/>
                  <a:ext cx="810" cy="521"/>
                </a:xfrm>
                <a:prstGeom prst="rect">
                  <a:avLst/>
                </a:prstGeom>
                <a:noFill/>
              </p:spPr>
              <p:txBody>
                <a:bodyPr wrap="square" rtlCol="0">
                  <a:spAutoFit/>
                </a:bodyPr>
                <a:lstStyle/>
                <a:p>
                  <a:pPr algn="ctr"/>
                  <a:r>
                    <a:rPr lang="en-US" altLang="zh-CN" sz="1013" dirty="0">
                      <a:solidFill>
                        <a:schemeClr val="bg1"/>
                      </a:solidFill>
                      <a:latin typeface="Agency FB" pitchFamily="34" charset="0"/>
                    </a:rPr>
                    <a:t>03</a:t>
                  </a:r>
                  <a:endParaRPr lang="zh-CN" altLang="en-US" sz="1013" dirty="0">
                    <a:solidFill>
                      <a:schemeClr val="bg1"/>
                    </a:solidFill>
                    <a:latin typeface="Agency FB" pitchFamily="34" charset="0"/>
                  </a:endParaRPr>
                </a:p>
              </p:txBody>
            </p:sp>
            <p:sp>
              <p:nvSpPr>
                <p:cNvPr id="28" name="矩形 27"/>
                <p:cNvSpPr/>
                <p:nvPr/>
              </p:nvSpPr>
              <p:spPr>
                <a:xfrm>
                  <a:off x="9839" y="1219"/>
                  <a:ext cx="3395" cy="2133"/>
                </a:xfrm>
                <a:prstGeom prst="rect">
                  <a:avLst/>
                </a:prstGeom>
              </p:spPr>
              <p:txBody>
                <a:bodyPr wrap="square">
                  <a:spAutoFit/>
                </a:bodyPr>
                <a:lstStyle/>
                <a:p>
                  <a:r>
                    <a:rPr lang="zh-CN" altLang="zh-CN" sz="1500" dirty="0">
                      <a:latin typeface="方正公文小标宋" charset="-122"/>
                      <a:ea typeface="方正公文小标宋" charset="-122"/>
                      <a:sym typeface="方正公文小标宋" charset="-122"/>
                    </a:rPr>
                    <a:t>什么样的学生可以申请认定家庭经济困难学生</a:t>
                  </a:r>
                  <a:r>
                    <a:rPr lang="zh-CN" altLang="en-US" sz="1500" dirty="0">
                      <a:solidFill>
                        <a:srgbClr val="FFB850"/>
                      </a:solidFill>
                      <a:latin typeface="方正正纤黑简体" pitchFamily="2" charset="-122"/>
                      <a:ea typeface="方正正纤黑简体" pitchFamily="2" charset="-122"/>
                    </a:rPr>
                    <a:t>？</a:t>
                  </a:r>
                </a:p>
                <a:p>
                  <a:r>
                    <a:rPr lang="en-US" altLang="zh-CN" sz="1500" dirty="0">
                      <a:solidFill>
                        <a:srgbClr val="FFB850"/>
                      </a:solidFill>
                      <a:latin typeface="方正正纤黑简体" pitchFamily="2" charset="-122"/>
                      <a:ea typeface="方正正纤黑简体" pitchFamily="2" charset="-122"/>
                    </a:rPr>
                    <a:t>   </a:t>
                  </a:r>
                  <a:endParaRPr lang="zh-CN" altLang="en-US" sz="1500" dirty="0">
                    <a:solidFill>
                      <a:srgbClr val="FFB850"/>
                    </a:solidFill>
                    <a:latin typeface="方正正纤黑简体" pitchFamily="2" charset="-122"/>
                    <a:ea typeface="方正正纤黑简体" pitchFamily="2" charset="-122"/>
                  </a:endParaRPr>
                </a:p>
              </p:txBody>
            </p:sp>
          </p:grpSp>
        </p:grpSp>
        <p:cxnSp>
          <p:nvCxnSpPr>
            <p:cNvPr id="29" name="淘宝网Chenying0907出品 65"/>
            <p:cNvCxnSpPr/>
            <p:nvPr/>
          </p:nvCxnSpPr>
          <p:spPr>
            <a:xfrm flipH="1">
              <a:off x="15208" y="4568"/>
              <a:ext cx="1097" cy="11"/>
            </a:xfrm>
            <a:prstGeom prst="line">
              <a:avLst/>
            </a:prstGeom>
            <a:noFill/>
            <a:ln w="635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grpSp>
      <p:sp>
        <p:nvSpPr>
          <p:cNvPr id="21" name="矩形 20"/>
          <p:cNvSpPr/>
          <p:nvPr/>
        </p:nvSpPr>
        <p:spPr>
          <a:xfrm>
            <a:off x="5551825" y="1045079"/>
            <a:ext cx="2589170" cy="323165"/>
          </a:xfrm>
          <a:prstGeom prst="rect">
            <a:avLst/>
          </a:prstGeom>
          <a:solidFill>
            <a:schemeClr val="accent2">
              <a:lumMod val="60000"/>
              <a:lumOff val="40000"/>
            </a:schemeClr>
          </a:solidFill>
        </p:spPr>
        <p:txBody>
          <a:bodyPr wrap="none">
            <a:spAutoFit/>
          </a:bodyPr>
          <a:lstStyle/>
          <a:p>
            <a:r>
              <a:rPr lang="en-US" altLang="zh-CN" sz="1500" dirty="0">
                <a:latin typeface="方正公文小标宋" charset="-122"/>
                <a:ea typeface="方正公文小标宋" charset="-122"/>
                <a:cs typeface="方正公文小标宋" charset="-122"/>
              </a:rPr>
              <a:t>1</a:t>
            </a:r>
            <a:r>
              <a:rPr lang="zh-CN" altLang="en-US" sz="1500" dirty="0">
                <a:latin typeface="方正公文小标宋" charset="-122"/>
                <a:ea typeface="方正公文小标宋" charset="-122"/>
                <a:cs typeface="方正公文小标宋" charset="-122"/>
              </a:rPr>
              <a:t>、家庭经济困难学生的概念</a:t>
            </a:r>
          </a:p>
        </p:txBody>
      </p:sp>
      <p:sp>
        <p:nvSpPr>
          <p:cNvPr id="34" name="矩形 33"/>
          <p:cNvSpPr/>
          <p:nvPr/>
        </p:nvSpPr>
        <p:spPr>
          <a:xfrm>
            <a:off x="5434965" y="2582704"/>
            <a:ext cx="3358612" cy="323165"/>
          </a:xfrm>
          <a:prstGeom prst="rect">
            <a:avLst/>
          </a:prstGeom>
          <a:solidFill>
            <a:schemeClr val="accent2">
              <a:lumMod val="60000"/>
              <a:lumOff val="40000"/>
            </a:schemeClr>
          </a:solidFill>
        </p:spPr>
        <p:txBody>
          <a:bodyPr wrap="none">
            <a:spAutoFit/>
          </a:bodyPr>
          <a:lstStyle/>
          <a:p>
            <a:r>
              <a:rPr lang="en-US" altLang="zh-CN" sz="1500" dirty="0">
                <a:latin typeface="方正公文小标宋" charset="-122"/>
                <a:ea typeface="方正公文小标宋" charset="-122"/>
                <a:cs typeface="方正公文小标宋" charset="-122"/>
              </a:rPr>
              <a:t>2</a:t>
            </a:r>
            <a:r>
              <a:rPr lang="zh-CN" altLang="en-US" sz="1500" dirty="0">
                <a:latin typeface="方正公文小标宋" charset="-122"/>
                <a:ea typeface="方正公文小标宋" charset="-122"/>
                <a:cs typeface="方正公文小标宋" charset="-122"/>
              </a:rPr>
              <a:t>、</a:t>
            </a:r>
            <a:r>
              <a:rPr lang="zh-CN" altLang="zh-CN" sz="1500" dirty="0">
                <a:latin typeface="方正公文小标宋" charset="-122"/>
                <a:ea typeface="方正公文小标宋" charset="-122"/>
                <a:cs typeface="方正公文小标宋" charset="-122"/>
              </a:rPr>
              <a:t>家庭经济困难学生认定的依据因素</a:t>
            </a:r>
          </a:p>
        </p:txBody>
      </p:sp>
      <p:sp>
        <p:nvSpPr>
          <p:cNvPr id="22" name="矩形 21"/>
          <p:cNvSpPr/>
          <p:nvPr/>
        </p:nvSpPr>
        <p:spPr>
          <a:xfrm>
            <a:off x="5326142" y="1646984"/>
            <a:ext cx="3453289" cy="784830"/>
          </a:xfrm>
          <a:prstGeom prst="rect">
            <a:avLst/>
          </a:prstGeom>
        </p:spPr>
        <p:txBody>
          <a:bodyPr wrap="square">
            <a:spAutoFit/>
          </a:bodyPr>
          <a:lstStyle/>
          <a:p>
            <a:r>
              <a:rPr lang="en-US" altLang="zh-CN" sz="1500" dirty="0">
                <a:solidFill>
                  <a:schemeClr val="tx2">
                    <a:lumMod val="50000"/>
                  </a:schemeClr>
                </a:solidFill>
                <a:latin typeface="方正公文小标宋" charset="-122"/>
                <a:ea typeface="方正公文小标宋" charset="-122"/>
              </a:rPr>
              <a:t>  </a:t>
            </a:r>
            <a:r>
              <a:rPr lang="zh-CN" altLang="en-US" sz="1500" dirty="0">
                <a:solidFill>
                  <a:schemeClr val="tx2">
                    <a:lumMod val="50000"/>
                  </a:schemeClr>
                </a:solidFill>
                <a:latin typeface="方正公文小标宋" charset="-122"/>
                <a:ea typeface="方正公文小标宋" charset="-122"/>
              </a:rPr>
              <a:t>家庭经济困难学生是指在学校全日制就读的、其家庭经济能力难以满足在校期间学习、生活基本支出的受教育者。</a:t>
            </a:r>
          </a:p>
        </p:txBody>
      </p:sp>
      <p:sp>
        <p:nvSpPr>
          <p:cNvPr id="35" name="矩形 34"/>
          <p:cNvSpPr/>
          <p:nvPr/>
        </p:nvSpPr>
        <p:spPr>
          <a:xfrm>
            <a:off x="5305425" y="3021806"/>
            <a:ext cx="3539490" cy="784830"/>
          </a:xfrm>
          <a:prstGeom prst="rect">
            <a:avLst/>
          </a:prstGeom>
        </p:spPr>
        <p:txBody>
          <a:bodyPr wrap="square">
            <a:spAutoFit/>
          </a:bodyPr>
          <a:lstStyle/>
          <a:p>
            <a:r>
              <a:rPr lang="en-US" altLang="zh-CN" sz="1500" dirty="0">
                <a:latin typeface="方正公文小标宋" charset="-122"/>
                <a:ea typeface="方正公文小标宋" charset="-122"/>
              </a:rPr>
              <a:t>    </a:t>
            </a:r>
            <a:r>
              <a:rPr lang="zh-CN" altLang="en-US" sz="1500" dirty="0">
                <a:latin typeface="方正公文小标宋" charset="-122"/>
                <a:ea typeface="方正公文小标宋" charset="-122"/>
              </a:rPr>
              <a:t>家庭经济因素、特殊群体、地区经济社会发展水平、突发状况、学生消费、其它影响家庭经济状况的因素。</a:t>
            </a:r>
          </a:p>
        </p:txBody>
      </p:sp>
      <p:sp>
        <p:nvSpPr>
          <p:cNvPr id="24" name="文本框 23"/>
          <p:cNvSpPr txBox="1"/>
          <p:nvPr/>
        </p:nvSpPr>
        <p:spPr>
          <a:xfrm>
            <a:off x="238897" y="4054317"/>
            <a:ext cx="8583635" cy="977191"/>
          </a:xfrm>
          <a:prstGeom prst="rect">
            <a:avLst/>
          </a:prstGeom>
          <a:solidFill>
            <a:schemeClr val="bg1">
              <a:lumMod val="85000"/>
            </a:schemeClr>
          </a:solidFill>
        </p:spPr>
        <p:txBody>
          <a:bodyPr wrap="square" rtlCol="0" anchor="t">
            <a:spAutoFit/>
          </a:bodyPr>
          <a:lstStyle/>
          <a:p>
            <a:pPr>
              <a:lnSpc>
                <a:spcPts val="2250"/>
              </a:lnSpc>
            </a:pPr>
            <a:r>
              <a:rPr lang="zh-CN" altLang="en-US" sz="1500" dirty="0">
                <a:latin typeface="方正粗黑宋简体" charset="-122"/>
                <a:ea typeface="方正粗黑宋简体" charset="-122"/>
                <a:cs typeface="方正公文小标宋" charset="-122"/>
              </a:rPr>
              <a:t>答案：分情况而定：（1）特殊情况下：人均收入超过</a:t>
            </a:r>
            <a:r>
              <a:rPr lang="zh-CN" altLang="en-US" sz="1500" dirty="0">
                <a:solidFill>
                  <a:srgbClr val="FF0000"/>
                </a:solidFill>
                <a:latin typeface="方正粗黑宋简体" charset="-122"/>
                <a:ea typeface="方正粗黑宋简体" charset="-122"/>
                <a:cs typeface="方正公文小标宋" charset="-122"/>
              </a:rPr>
              <a:t>家庭经济困难学生认定标准</a:t>
            </a:r>
            <a:r>
              <a:rPr lang="zh-CN" altLang="en-US" sz="1500" dirty="0">
                <a:latin typeface="方正粗黑宋简体" charset="-122"/>
                <a:ea typeface="方正粗黑宋简体" charset="-122"/>
                <a:cs typeface="方正公文小标宋" charset="-122"/>
              </a:rPr>
              <a:t>，但是在家庭遭遇突发事件、大病等特殊情况可造成学生家庭经济能力难以满足学生在校期间学习、生活基本支出的。</a:t>
            </a:r>
          </a:p>
          <a:p>
            <a:pPr>
              <a:lnSpc>
                <a:spcPts val="2250"/>
              </a:lnSpc>
            </a:pPr>
            <a:r>
              <a:rPr lang="zh-CN" altLang="en-US" sz="1500" dirty="0">
                <a:latin typeface="方正粗黑宋简体" charset="-122"/>
                <a:ea typeface="方正粗黑宋简体" charset="-122"/>
                <a:cs typeface="方正公文小标宋" charset="-122"/>
              </a:rPr>
              <a:t> （2）无特殊情况的：人均收入在</a:t>
            </a:r>
            <a:r>
              <a:rPr lang="zh-CN" altLang="en-US" sz="1500" dirty="0">
                <a:solidFill>
                  <a:srgbClr val="FF0000"/>
                </a:solidFill>
                <a:latin typeface="方正粗黑宋简体" charset="-122"/>
                <a:ea typeface="方正粗黑宋简体" charset="-122"/>
                <a:cs typeface="方正公文小标宋" charset="-122"/>
              </a:rPr>
              <a:t>家庭经济困难学生认定标准</a:t>
            </a:r>
            <a:r>
              <a:rPr lang="zh-CN" altLang="en-US" sz="1500" dirty="0">
                <a:latin typeface="方正粗黑宋简体" charset="-122"/>
                <a:ea typeface="方正粗黑宋简体" charset="-122"/>
                <a:cs typeface="方正公文小标宋" charset="-122"/>
              </a:rPr>
              <a:t>之内的可以申请国家资助。</a:t>
            </a:r>
          </a:p>
        </p:txBody>
      </p:sp>
      <p:sp>
        <p:nvSpPr>
          <p:cNvPr id="30" name="矩形 29"/>
          <p:cNvSpPr/>
          <p:nvPr/>
        </p:nvSpPr>
        <p:spPr>
          <a:xfrm>
            <a:off x="5412106" y="1051119"/>
            <a:ext cx="3404331" cy="283742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zh-CN" altLang="en-US" sz="2000" dirty="0">
                <a:latin typeface="方正粗黑宋简体" panose="02000000000000000000" pitchFamily="2" charset="-122"/>
                <a:ea typeface="方正粗黑宋简体" panose="02000000000000000000" pitchFamily="2" charset="-122"/>
              </a:rPr>
              <a:t>特别提醒：</a:t>
            </a:r>
            <a:endParaRPr lang="en-US" altLang="zh-CN" sz="2000" dirty="0">
              <a:latin typeface="方正粗黑宋简体" panose="02000000000000000000" pitchFamily="2" charset="-122"/>
              <a:ea typeface="方正粗黑宋简体" panose="02000000000000000000" pitchFamily="2" charset="-122"/>
            </a:endParaRPr>
          </a:p>
          <a:p>
            <a:r>
              <a:rPr lang="zh-CN" altLang="en-US" sz="2000" dirty="0">
                <a:latin typeface="方正粗黑宋简体" panose="02000000000000000000" pitchFamily="2" charset="-122"/>
                <a:ea typeface="方正粗黑宋简体" panose="02000000000000000000" pitchFamily="2" charset="-122"/>
              </a:rPr>
              <a:t>     房贷、车贷不是学生家庭经济致困的原因</a:t>
            </a:r>
            <a:r>
              <a:rPr lang="en-US" altLang="zh-CN" sz="2000" dirty="0">
                <a:latin typeface="方正粗黑宋简体" panose="02000000000000000000" pitchFamily="2" charset="-122"/>
                <a:ea typeface="方正粗黑宋简体" panose="02000000000000000000" pitchFamily="2" charset="-122"/>
              </a:rPr>
              <a:t>,</a:t>
            </a:r>
            <a:r>
              <a:rPr lang="zh-CN" altLang="en-US" sz="2000" dirty="0">
                <a:latin typeface="方正粗黑宋简体" panose="02000000000000000000" pitchFamily="2" charset="-122"/>
                <a:ea typeface="方正粗黑宋简体" panose="02000000000000000000" pitchFamily="2" charset="-122"/>
              </a:rPr>
              <a:t>买房买车时家庭经济不是很困难，但是现在由于家庭经济因素、突发状况因素和其它影响家庭经济状况的因素等原因致贫的，可以认定为家庭经济困难学生。</a:t>
            </a:r>
          </a:p>
        </p:txBody>
      </p:sp>
    </p:spTree>
    <p:extLst>
      <p:ext uri="{BB962C8B-B14F-4D97-AF65-F5344CB8AC3E}">
        <p14:creationId xmlns:p14="http://schemas.microsoft.com/office/powerpoint/2010/main" val="2547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8344" y="1137468"/>
            <a:ext cx="1248591" cy="1712997"/>
            <a:chOff x="4946013" y="1956467"/>
            <a:chExt cx="1891102" cy="2603138"/>
          </a:xfrm>
        </p:grpSpPr>
        <p:sp>
          <p:nvSpPr>
            <p:cNvPr id="11" name="淘宝网Chenying0907出品 7"/>
            <p:cNvSpPr>
              <a:spLocks noChangeArrowheads="1"/>
            </p:cNvSpPr>
            <p:nvPr/>
          </p:nvSpPr>
          <p:spPr bwMode="auto">
            <a:xfrm>
              <a:off x="5679586" y="4180009"/>
              <a:ext cx="425827" cy="379596"/>
            </a:xfrm>
            <a:prstGeom prst="rect">
              <a:avLst/>
            </a:prstGeom>
            <a:solidFill>
              <a:srgbClr val="663C77"/>
            </a:solidFill>
            <a:ln w="19050">
              <a:noFill/>
            </a:ln>
            <a:effectLst>
              <a:outerShdw blurRad="292100" dist="127000" dir="2700000" algn="tl" rotWithShape="0">
                <a:prstClr val="black">
                  <a:alpha val="30000"/>
                </a:prstClr>
              </a:outerShdw>
            </a:effectLst>
          </p:spPr>
          <p:txBody>
            <a:bodyPr vert="horz" wrap="square" lIns="51444" tIns="25722" rIns="51444" bIns="25722" numCol="1" anchor="t" anchorCtr="0" compatLnSpc="1">
              <a:prstTxWarp prst="textNoShape">
                <a:avLst/>
              </a:prstTxWarp>
            </a:bodyPr>
            <a:lstStyle/>
            <a:p>
              <a:endParaRPr lang="zh-CN" altLang="en-US" sz="1013"/>
            </a:p>
          </p:txBody>
        </p:sp>
        <p:sp>
          <p:nvSpPr>
            <p:cNvPr id="12" name="淘宝网Chenying0907出品 17"/>
            <p:cNvSpPr/>
            <p:nvPr/>
          </p:nvSpPr>
          <p:spPr>
            <a:xfrm>
              <a:off x="4946013" y="1956467"/>
              <a:ext cx="914559" cy="990292"/>
            </a:xfrm>
            <a:custGeom>
              <a:avLst/>
              <a:gdLst>
                <a:gd name="connsiteX0" fmla="*/ 1219200 w 1219200"/>
                <a:gd name="connsiteY0" fmla="*/ 0 h 1307089"/>
                <a:gd name="connsiteX1" fmla="*/ 1219200 w 1219200"/>
                <a:gd name="connsiteY1" fmla="*/ 502643 h 1307089"/>
                <a:gd name="connsiteX2" fmla="*/ 1169971 w 1219200"/>
                <a:gd name="connsiteY2" fmla="*/ 504954 h 1307089"/>
                <a:gd name="connsiteX3" fmla="*/ 765658 w 1219200"/>
                <a:gd name="connsiteY3" fmla="*/ 722722 h 1307089"/>
                <a:gd name="connsiteX4" fmla="*/ 604480 w 1219200"/>
                <a:gd name="connsiteY4" fmla="*/ 1307089 h 1307089"/>
                <a:gd name="connsiteX5" fmla="*/ 0 w 1219200"/>
                <a:gd name="connsiteY5" fmla="*/ 1307089 h 1307089"/>
                <a:gd name="connsiteX6" fmla="*/ 342595 w 1219200"/>
                <a:gd name="connsiteY6" fmla="*/ 360139 h 1307089"/>
                <a:gd name="connsiteX7" fmla="*/ 1143172 w 1219200"/>
                <a:gd name="connsiteY7" fmla="*/ 2945 h 130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1307089">
                  <a:moveTo>
                    <a:pt x="1219200" y="0"/>
                  </a:moveTo>
                  <a:lnTo>
                    <a:pt x="1219200" y="502643"/>
                  </a:lnTo>
                  <a:lnTo>
                    <a:pt x="1169971" y="504954"/>
                  </a:lnTo>
                  <a:cubicBezTo>
                    <a:pt x="992806" y="522275"/>
                    <a:pt x="871484" y="599274"/>
                    <a:pt x="765658" y="722722"/>
                  </a:cubicBezTo>
                  <a:cubicBezTo>
                    <a:pt x="664952" y="863805"/>
                    <a:pt x="604480" y="1065272"/>
                    <a:pt x="604480" y="1307089"/>
                  </a:cubicBezTo>
                  <a:lnTo>
                    <a:pt x="0" y="1307089"/>
                  </a:lnTo>
                  <a:cubicBezTo>
                    <a:pt x="0" y="904156"/>
                    <a:pt x="120945" y="601956"/>
                    <a:pt x="342595" y="360139"/>
                  </a:cubicBezTo>
                  <a:cubicBezTo>
                    <a:pt x="554249" y="148550"/>
                    <a:pt x="812014" y="29421"/>
                    <a:pt x="1143172" y="2945"/>
                  </a:cubicBezTo>
                  <a:close/>
                </a:path>
              </a:pathLst>
            </a:custGeom>
            <a:solidFill>
              <a:srgbClr val="FFB850"/>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3" name="淘宝网Chenying0907出品 19"/>
            <p:cNvSpPr/>
            <p:nvPr/>
          </p:nvSpPr>
          <p:spPr>
            <a:xfrm>
              <a:off x="5922556" y="1956467"/>
              <a:ext cx="914559" cy="1077234"/>
            </a:xfrm>
            <a:custGeom>
              <a:avLst/>
              <a:gdLst>
                <a:gd name="connsiteX0" fmla="*/ 70470 w 1219200"/>
                <a:gd name="connsiteY0" fmla="*/ 0 h 1430869"/>
                <a:gd name="connsiteX1" fmla="*/ 876605 w 1219200"/>
                <a:gd name="connsiteY1" fmla="*/ 282167 h 1430869"/>
                <a:gd name="connsiteX2" fmla="*/ 1219200 w 1219200"/>
                <a:gd name="connsiteY2" fmla="*/ 1088319 h 1430869"/>
                <a:gd name="connsiteX3" fmla="*/ 1186465 w 1219200"/>
                <a:gd name="connsiteY3" fmla="*/ 1405722 h 1430869"/>
                <a:gd name="connsiteX4" fmla="*/ 1177630 w 1219200"/>
                <a:gd name="connsiteY4" fmla="*/ 1430869 h 1430869"/>
                <a:gd name="connsiteX5" fmla="*/ 478610 w 1219200"/>
                <a:gd name="connsiteY5" fmla="*/ 1430869 h 1430869"/>
                <a:gd name="connsiteX6" fmla="*/ 487109 w 1219200"/>
                <a:gd name="connsiteY6" fmla="*/ 1417338 h 1430869"/>
                <a:gd name="connsiteX7" fmla="*/ 554249 w 1219200"/>
                <a:gd name="connsiteY7" fmla="*/ 1108351 h 1430869"/>
                <a:gd name="connsiteX8" fmla="*/ 391851 w 1219200"/>
                <a:gd name="connsiteY8" fmla="*/ 645036 h 1430869"/>
                <a:gd name="connsiteX9" fmla="*/ 30236 w 1219200"/>
                <a:gd name="connsiteY9" fmla="*/ 503952 h 1430869"/>
                <a:gd name="connsiteX10" fmla="*/ 0 w 1219200"/>
                <a:gd name="connsiteY10" fmla="*/ 505372 h 1430869"/>
                <a:gd name="connsiteX11" fmla="*/ 0 w 1219200"/>
                <a:gd name="connsiteY11" fmla="*/ 27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 h="1430869">
                  <a:moveTo>
                    <a:pt x="70470" y="0"/>
                  </a:moveTo>
                  <a:cubicBezTo>
                    <a:pt x="393070" y="0"/>
                    <a:pt x="654954" y="100733"/>
                    <a:pt x="876605" y="282167"/>
                  </a:cubicBezTo>
                  <a:cubicBezTo>
                    <a:pt x="1098255" y="463602"/>
                    <a:pt x="1219200" y="725451"/>
                    <a:pt x="1219200" y="1088319"/>
                  </a:cubicBezTo>
                  <a:cubicBezTo>
                    <a:pt x="1219200" y="1209228"/>
                    <a:pt x="1209142" y="1315040"/>
                    <a:pt x="1186465" y="1405722"/>
                  </a:cubicBezTo>
                  <a:lnTo>
                    <a:pt x="1177630" y="1430869"/>
                  </a:lnTo>
                  <a:lnTo>
                    <a:pt x="478610" y="1430869"/>
                  </a:lnTo>
                  <a:lnTo>
                    <a:pt x="487109" y="1417338"/>
                  </a:lnTo>
                  <a:cubicBezTo>
                    <a:pt x="534040" y="1331406"/>
                    <a:pt x="559369" y="1214164"/>
                    <a:pt x="554249" y="1108351"/>
                  </a:cubicBezTo>
                  <a:cubicBezTo>
                    <a:pt x="547421" y="967268"/>
                    <a:pt x="531815" y="796994"/>
                    <a:pt x="391851" y="645036"/>
                  </a:cubicBezTo>
                  <a:cubicBezTo>
                    <a:pt x="245791" y="545161"/>
                    <a:pt x="259446" y="542013"/>
                    <a:pt x="30236" y="503952"/>
                  </a:cubicBezTo>
                  <a:lnTo>
                    <a:pt x="0" y="505372"/>
                  </a:lnTo>
                  <a:lnTo>
                    <a:pt x="0" y="2729"/>
                  </a:lnTo>
                  <a:close/>
                </a:path>
              </a:pathLst>
            </a:custGeom>
            <a:solidFill>
              <a:srgbClr val="E87071"/>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4" name="淘宝网Chenying0907出品 21"/>
            <p:cNvSpPr/>
            <p:nvPr/>
          </p:nvSpPr>
          <p:spPr>
            <a:xfrm>
              <a:off x="5679586" y="3053084"/>
              <a:ext cx="1102504" cy="1073338"/>
            </a:xfrm>
            <a:custGeom>
              <a:avLst/>
              <a:gdLst>
                <a:gd name="connsiteX0" fmla="*/ 770730 w 1469750"/>
                <a:gd name="connsiteY0" fmla="*/ 0 h 1430869"/>
                <a:gd name="connsiteX1" fmla="*/ 1469750 w 1469750"/>
                <a:gd name="connsiteY1" fmla="*/ 0 h 1430869"/>
                <a:gd name="connsiteX2" fmla="*/ 1434785 w 1469750"/>
                <a:gd name="connsiteY2" fmla="*/ 99522 h 1430869"/>
                <a:gd name="connsiteX3" fmla="*/ 1370137 w 1469750"/>
                <a:gd name="connsiteY3" fmla="*/ 201467 h 1430869"/>
                <a:gd name="connsiteX4" fmla="*/ 1047780 w 1469750"/>
                <a:gd name="connsiteY4" fmla="*/ 523984 h 1430869"/>
                <a:gd name="connsiteX5" fmla="*/ 705185 w 1469750"/>
                <a:gd name="connsiteY5" fmla="*/ 866534 h 1430869"/>
                <a:gd name="connsiteX6" fmla="*/ 584241 w 1469750"/>
                <a:gd name="connsiteY6" fmla="*/ 1430869 h 1430869"/>
                <a:gd name="connsiteX7" fmla="*/ 0 w 1469750"/>
                <a:gd name="connsiteY7" fmla="*/ 1430869 h 1430869"/>
                <a:gd name="connsiteX8" fmla="*/ 100706 w 1469750"/>
                <a:gd name="connsiteY8" fmla="*/ 745769 h 1430869"/>
                <a:gd name="connsiteX9" fmla="*/ 423062 w 1469750"/>
                <a:gd name="connsiteY9" fmla="*/ 342550 h 1430869"/>
                <a:gd name="connsiteX10" fmla="*/ 725424 w 1469750"/>
                <a:gd name="connsiteY10" fmla="*/ 60383 h 1430869"/>
                <a:gd name="connsiteX11" fmla="*/ 754003 w 1469750"/>
                <a:gd name="connsiteY11" fmla="*/ 26629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9750" h="1430869">
                  <a:moveTo>
                    <a:pt x="770730" y="0"/>
                  </a:moveTo>
                  <a:lnTo>
                    <a:pt x="1469750" y="0"/>
                  </a:lnTo>
                  <a:lnTo>
                    <a:pt x="1434785" y="99522"/>
                  </a:lnTo>
                  <a:cubicBezTo>
                    <a:pt x="1416817" y="137292"/>
                    <a:pt x="1395374" y="171275"/>
                    <a:pt x="1370137" y="201467"/>
                  </a:cubicBezTo>
                  <a:cubicBezTo>
                    <a:pt x="1269431" y="322518"/>
                    <a:pt x="1168725" y="423251"/>
                    <a:pt x="1047780" y="523984"/>
                  </a:cubicBezTo>
                  <a:cubicBezTo>
                    <a:pt x="906841" y="645036"/>
                    <a:pt x="805891" y="765801"/>
                    <a:pt x="705185" y="866534"/>
                  </a:cubicBezTo>
                  <a:cubicBezTo>
                    <a:pt x="624718" y="987586"/>
                    <a:pt x="584241" y="1169020"/>
                    <a:pt x="584241" y="1430869"/>
                  </a:cubicBezTo>
                  <a:lnTo>
                    <a:pt x="0" y="1430869"/>
                  </a:lnTo>
                  <a:cubicBezTo>
                    <a:pt x="0" y="1108351"/>
                    <a:pt x="40233" y="886853"/>
                    <a:pt x="100706" y="745769"/>
                  </a:cubicBezTo>
                  <a:cubicBezTo>
                    <a:pt x="161178" y="604685"/>
                    <a:pt x="282123" y="463602"/>
                    <a:pt x="423062" y="342550"/>
                  </a:cubicBezTo>
                  <a:cubicBezTo>
                    <a:pt x="523768" y="241817"/>
                    <a:pt x="624718" y="161116"/>
                    <a:pt x="725424" y="60383"/>
                  </a:cubicBezTo>
                  <a:cubicBezTo>
                    <a:pt x="735482" y="50331"/>
                    <a:pt x="745022" y="39014"/>
                    <a:pt x="754003" y="26629"/>
                  </a:cubicBezTo>
                  <a:close/>
                </a:path>
              </a:pathLst>
            </a:custGeom>
            <a:solidFill>
              <a:srgbClr val="01ACBE"/>
            </a:solidFill>
            <a:ln w="19050">
              <a:noFill/>
            </a:ln>
            <a:effectLst>
              <a:outerShdw blurRad="2921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15" name="矩形 14"/>
          <p:cNvSpPr/>
          <p:nvPr/>
        </p:nvSpPr>
        <p:spPr>
          <a:xfrm>
            <a:off x="1871564" y="768136"/>
            <a:ext cx="6220523" cy="738664"/>
          </a:xfrm>
          <a:prstGeom prst="rect">
            <a:avLst/>
          </a:prstGeom>
        </p:spPr>
        <p:txBody>
          <a:bodyPr wrap="square">
            <a:spAutoFit/>
          </a:bodyPr>
          <a:lstStyle/>
          <a:p>
            <a:endParaRPr lang="zh-CN" altLang="en-US" sz="2100" dirty="0">
              <a:solidFill>
                <a:srgbClr val="FFB850"/>
              </a:solidFill>
              <a:latin typeface="方正粗黑宋简体" panose="02000000000000000000" pitchFamily="2" charset="-122"/>
              <a:ea typeface="方正粗黑宋简体" panose="02000000000000000000" pitchFamily="2" charset="-122"/>
            </a:endParaRPr>
          </a:p>
          <a:p>
            <a:r>
              <a:rPr lang="en-US" altLang="zh-CN" sz="2100" dirty="0">
                <a:solidFill>
                  <a:srgbClr val="FFB850"/>
                </a:solidFill>
                <a:latin typeface="方正粗黑宋简体" panose="02000000000000000000" pitchFamily="2" charset="-122"/>
                <a:ea typeface="方正粗黑宋简体" panose="02000000000000000000" pitchFamily="2" charset="-122"/>
              </a:rPr>
              <a:t>   </a:t>
            </a:r>
            <a:endParaRPr lang="zh-CN" altLang="en-US" sz="2100" dirty="0">
              <a:solidFill>
                <a:srgbClr val="FFB850"/>
              </a:solidFill>
              <a:latin typeface="方正粗黑宋简体" panose="02000000000000000000" pitchFamily="2" charset="-122"/>
              <a:ea typeface="方正粗黑宋简体" panose="02000000000000000000" pitchFamily="2" charset="-122"/>
            </a:endParaRPr>
          </a:p>
        </p:txBody>
      </p:sp>
      <p:sp>
        <p:nvSpPr>
          <p:cNvPr id="17" name="矩形 16"/>
          <p:cNvSpPr/>
          <p:nvPr/>
        </p:nvSpPr>
        <p:spPr>
          <a:xfrm>
            <a:off x="1709243" y="975885"/>
            <a:ext cx="7434757" cy="1061829"/>
          </a:xfrm>
          <a:prstGeom prst="rect">
            <a:avLst/>
          </a:prstGeom>
        </p:spPr>
        <p:txBody>
          <a:bodyPr wrap="square">
            <a:spAutoFit/>
          </a:bodyPr>
          <a:lstStyle/>
          <a:p>
            <a:r>
              <a:rPr lang="zh-CN" altLang="en-US" sz="2100" dirty="0">
                <a:solidFill>
                  <a:srgbClr val="FFB850"/>
                </a:solidFill>
                <a:latin typeface="方正粗黑宋简体" panose="02000000000000000000" pitchFamily="2" charset="-122"/>
                <a:ea typeface="方正粗黑宋简体" panose="02000000000000000000" pitchFamily="2" charset="-122"/>
              </a:rPr>
              <a:t>一般情况下，什么样的学生可以申请认定家庭经济困难学生？</a:t>
            </a:r>
            <a:endParaRPr lang="en-US" altLang="zh-CN" sz="2100" dirty="0">
              <a:solidFill>
                <a:srgbClr val="FFB850"/>
              </a:solidFill>
              <a:latin typeface="方正粗黑宋简体" panose="02000000000000000000" pitchFamily="2" charset="-122"/>
              <a:ea typeface="方正粗黑宋简体" panose="02000000000000000000" pitchFamily="2" charset="-122"/>
            </a:endParaRPr>
          </a:p>
          <a:p>
            <a:endParaRPr lang="en-US" altLang="zh-CN" sz="2100" dirty="0">
              <a:solidFill>
                <a:srgbClr val="FFB850"/>
              </a:solidFill>
              <a:latin typeface="方正粗黑宋简体" panose="02000000000000000000" pitchFamily="2" charset="-122"/>
              <a:ea typeface="方正粗黑宋简体" panose="02000000000000000000" pitchFamily="2" charset="-122"/>
            </a:endParaRPr>
          </a:p>
          <a:p>
            <a:r>
              <a:rPr lang="zh-CN" altLang="en-US" sz="2100" dirty="0">
                <a:solidFill>
                  <a:srgbClr val="FF0000"/>
                </a:solidFill>
                <a:latin typeface="方正粗黑宋简体" panose="02000000000000000000" pitchFamily="2" charset="-122"/>
                <a:ea typeface="方正粗黑宋简体" panose="02000000000000000000" pitchFamily="2" charset="-122"/>
              </a:rPr>
              <a:t>家庭经济困难学生认定标准</a:t>
            </a:r>
            <a:r>
              <a:rPr lang="zh-CN" altLang="en-US" sz="2100" dirty="0">
                <a:solidFill>
                  <a:srgbClr val="FFB850"/>
                </a:solidFill>
                <a:latin typeface="方正粗黑宋简体" panose="02000000000000000000" pitchFamily="2" charset="-122"/>
                <a:ea typeface="方正粗黑宋简体" panose="02000000000000000000" pitchFamily="2" charset="-122"/>
              </a:rPr>
              <a:t>之内的学生可以申请困难认定。</a:t>
            </a:r>
          </a:p>
        </p:txBody>
      </p:sp>
      <p:sp>
        <p:nvSpPr>
          <p:cNvPr id="2" name="矩形 1"/>
          <p:cNvSpPr/>
          <p:nvPr/>
        </p:nvSpPr>
        <p:spPr>
          <a:xfrm>
            <a:off x="1386513" y="3691774"/>
            <a:ext cx="7483139" cy="646331"/>
          </a:xfrm>
          <a:prstGeom prst="rect">
            <a:avLst/>
          </a:prstGeom>
        </p:spPr>
        <p:txBody>
          <a:bodyPr wrap="none">
            <a:spAutoFit/>
          </a:bodyPr>
          <a:lstStyle/>
          <a:p>
            <a:r>
              <a:rPr lang="zh-CN" altLang="en-US" sz="1800" dirty="0">
                <a:solidFill>
                  <a:srgbClr val="FF0000"/>
                </a:solidFill>
                <a:latin typeface="方正粗黑宋简体" panose="02000000000000000000" pitchFamily="2" charset="-122"/>
                <a:ea typeface="方正粗黑宋简体" panose="02000000000000000000" pitchFamily="2" charset="-122"/>
              </a:rPr>
              <a:t>淄博市最低生活保障标准</a:t>
            </a:r>
            <a:r>
              <a:rPr lang="zh-CN" altLang="en-US" sz="1800" dirty="0">
                <a:latin typeface="方正粗黑宋简体" panose="02000000000000000000" pitchFamily="2" charset="-122"/>
                <a:ea typeface="方正粗黑宋简体" panose="02000000000000000000" pitchFamily="2" charset="-122"/>
              </a:rPr>
              <a:t>：</a:t>
            </a:r>
            <a:r>
              <a:rPr lang="zh-CN" altLang="en-US" sz="1800" dirty="0">
                <a:solidFill>
                  <a:srgbClr val="FF0000"/>
                </a:solidFill>
                <a:latin typeface="方正粗黑宋简体" panose="02000000000000000000" pitchFamily="2" charset="-122"/>
                <a:ea typeface="方正粗黑宋简体" panose="02000000000000000000" pitchFamily="2" charset="-122"/>
              </a:rPr>
              <a:t>农村</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人均月收入</a:t>
            </a:r>
            <a:r>
              <a:rPr lang="en-US" altLang="zh-CN" sz="1800" dirty="0">
                <a:latin typeface="方正粗黑宋简体" panose="02000000000000000000" pitchFamily="2" charset="-122"/>
                <a:ea typeface="方正粗黑宋简体" panose="02000000000000000000" pitchFamily="2" charset="-122"/>
              </a:rPr>
              <a:t>755</a:t>
            </a:r>
            <a:r>
              <a:rPr lang="zh-CN" altLang="en-US" sz="1800" dirty="0">
                <a:latin typeface="方正粗黑宋简体" panose="02000000000000000000" pitchFamily="2" charset="-122"/>
                <a:ea typeface="方正粗黑宋简体" panose="02000000000000000000" pitchFamily="2" charset="-122"/>
              </a:rPr>
              <a:t>元</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月，即</a:t>
            </a:r>
            <a:r>
              <a:rPr lang="en-US" altLang="zh-CN" sz="1800" dirty="0">
                <a:latin typeface="方正粗黑宋简体" panose="02000000000000000000" pitchFamily="2" charset="-122"/>
                <a:ea typeface="方正粗黑宋简体" panose="02000000000000000000" pitchFamily="2" charset="-122"/>
              </a:rPr>
              <a:t>9060</a:t>
            </a:r>
            <a:r>
              <a:rPr lang="zh-CN" altLang="en-US" sz="1800" dirty="0">
                <a:latin typeface="方正粗黑宋简体" panose="02000000000000000000" pitchFamily="2" charset="-122"/>
                <a:ea typeface="方正粗黑宋简体" panose="02000000000000000000" pitchFamily="2" charset="-122"/>
              </a:rPr>
              <a:t>元</a:t>
            </a:r>
            <a:r>
              <a:rPr lang="en-US" altLang="zh-CN" sz="1800" dirty="0">
                <a:latin typeface="方正粗黑宋简体" panose="02000000000000000000" pitchFamily="2" charset="-122"/>
                <a:ea typeface="方正粗黑宋简体" panose="02000000000000000000" pitchFamily="2" charset="-122"/>
              </a:rPr>
              <a:t>/ </a:t>
            </a:r>
            <a:r>
              <a:rPr lang="zh-CN" altLang="en-US" sz="1800" dirty="0">
                <a:latin typeface="方正粗黑宋简体" panose="02000000000000000000" pitchFamily="2" charset="-122"/>
                <a:ea typeface="方正粗黑宋简体" panose="02000000000000000000" pitchFamily="2" charset="-122"/>
              </a:rPr>
              <a:t>年</a:t>
            </a:r>
            <a:endParaRPr lang="en-US" altLang="zh-CN" sz="1800" dirty="0">
              <a:latin typeface="方正粗黑宋简体" panose="02000000000000000000" pitchFamily="2" charset="-122"/>
              <a:ea typeface="方正粗黑宋简体" panose="02000000000000000000" pitchFamily="2" charset="-122"/>
            </a:endParaRPr>
          </a:p>
          <a:p>
            <a:r>
              <a:rPr lang="en-US" altLang="zh-CN" sz="1800" dirty="0">
                <a:latin typeface="方正粗黑宋简体" panose="02000000000000000000" pitchFamily="2" charset="-122"/>
                <a:ea typeface="方正粗黑宋简体" panose="02000000000000000000" pitchFamily="2" charset="-122"/>
              </a:rPr>
              <a:t>                                          </a:t>
            </a:r>
            <a:r>
              <a:rPr lang="en-US" altLang="zh-CN" sz="1800" dirty="0">
                <a:solidFill>
                  <a:srgbClr val="FF0000"/>
                </a:solidFill>
                <a:latin typeface="方正粗黑宋简体" panose="02000000000000000000" pitchFamily="2" charset="-122"/>
                <a:ea typeface="方正粗黑宋简体" panose="02000000000000000000" pitchFamily="2" charset="-122"/>
              </a:rPr>
              <a:t> </a:t>
            </a:r>
            <a:r>
              <a:rPr lang="zh-CN" altLang="en-US" sz="1800" dirty="0">
                <a:solidFill>
                  <a:srgbClr val="FF0000"/>
                </a:solidFill>
                <a:latin typeface="方正粗黑宋简体" panose="02000000000000000000" pitchFamily="2" charset="-122"/>
                <a:ea typeface="方正粗黑宋简体" panose="02000000000000000000" pitchFamily="2" charset="-122"/>
              </a:rPr>
              <a:t>城市</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人均月收入</a:t>
            </a:r>
            <a:r>
              <a:rPr lang="en-US" altLang="zh-CN" sz="1800" dirty="0">
                <a:latin typeface="方正粗黑宋简体" panose="02000000000000000000" pitchFamily="2" charset="-122"/>
                <a:ea typeface="方正粗黑宋简体" panose="02000000000000000000" pitchFamily="2" charset="-122"/>
              </a:rPr>
              <a:t>880</a:t>
            </a:r>
            <a:r>
              <a:rPr lang="zh-CN" altLang="en-US" sz="1800" dirty="0">
                <a:latin typeface="方正粗黑宋简体" panose="02000000000000000000" pitchFamily="2" charset="-122"/>
                <a:ea typeface="方正粗黑宋简体" panose="02000000000000000000" pitchFamily="2" charset="-122"/>
              </a:rPr>
              <a:t>元</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月。</a:t>
            </a:r>
          </a:p>
        </p:txBody>
      </p:sp>
      <p:sp>
        <p:nvSpPr>
          <p:cNvPr id="19" name="矩形 18"/>
          <p:cNvSpPr/>
          <p:nvPr/>
        </p:nvSpPr>
        <p:spPr>
          <a:xfrm>
            <a:off x="1334605" y="4340009"/>
            <a:ext cx="6334820" cy="646331"/>
          </a:xfrm>
          <a:prstGeom prst="rect">
            <a:avLst/>
          </a:prstGeom>
        </p:spPr>
        <p:txBody>
          <a:bodyPr wrap="square">
            <a:spAutoFit/>
          </a:bodyPr>
          <a:lstStyle/>
          <a:p>
            <a:r>
              <a:rPr lang="zh-CN" altLang="en-US" sz="1800" dirty="0">
                <a:solidFill>
                  <a:srgbClr val="7030A0"/>
                </a:solidFill>
                <a:latin typeface="方正粗黑宋简体" panose="02000000000000000000" pitchFamily="2" charset="-122"/>
                <a:ea typeface="方正粗黑宋简体" panose="02000000000000000000" pitchFamily="2" charset="-122"/>
              </a:rPr>
              <a:t>脱贫享受政策家庭识别标准</a:t>
            </a:r>
            <a:r>
              <a:rPr lang="zh-CN" altLang="en-US" sz="1800" dirty="0">
                <a:latin typeface="方正粗黑宋简体" panose="02000000000000000000" pitchFamily="2" charset="-122"/>
                <a:ea typeface="方正粗黑宋简体" panose="02000000000000000000" pitchFamily="2" charset="-122"/>
              </a:rPr>
              <a:t>：</a:t>
            </a:r>
            <a:r>
              <a:rPr lang="zh-CN" altLang="en-US" sz="1800" dirty="0">
                <a:solidFill>
                  <a:srgbClr val="7030A0"/>
                </a:solidFill>
                <a:latin typeface="方正粗黑宋简体" panose="02000000000000000000" pitchFamily="2" charset="-122"/>
                <a:ea typeface="方正粗黑宋简体" panose="02000000000000000000" pitchFamily="2" charset="-122"/>
              </a:rPr>
              <a:t>国家</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人均年收入</a:t>
            </a:r>
            <a:r>
              <a:rPr lang="en-US" altLang="zh-CN" sz="1800" dirty="0">
                <a:latin typeface="方正粗黑宋简体" panose="02000000000000000000" pitchFamily="2" charset="-122"/>
                <a:ea typeface="方正粗黑宋简体" panose="02000000000000000000" pitchFamily="2" charset="-122"/>
              </a:rPr>
              <a:t>3888</a:t>
            </a:r>
            <a:r>
              <a:rPr lang="zh-CN" altLang="en-US" sz="1800" dirty="0">
                <a:latin typeface="方正粗黑宋简体" panose="02000000000000000000" pitchFamily="2" charset="-122"/>
                <a:ea typeface="方正粗黑宋简体" panose="02000000000000000000" pitchFamily="2" charset="-122"/>
              </a:rPr>
              <a:t>元</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年；</a:t>
            </a:r>
            <a:endParaRPr lang="en-US" altLang="zh-CN" sz="1800" dirty="0">
              <a:latin typeface="方正粗黑宋简体" panose="02000000000000000000" pitchFamily="2" charset="-122"/>
              <a:ea typeface="方正粗黑宋简体" panose="02000000000000000000" pitchFamily="2" charset="-122"/>
            </a:endParaRPr>
          </a:p>
          <a:p>
            <a:r>
              <a:rPr lang="en-US" altLang="zh-CN" sz="1800" dirty="0">
                <a:latin typeface="方正粗黑宋简体" panose="02000000000000000000" pitchFamily="2" charset="-122"/>
                <a:ea typeface="方正粗黑宋简体" panose="02000000000000000000" pitchFamily="2" charset="-122"/>
              </a:rPr>
              <a:t>                                            </a:t>
            </a:r>
            <a:r>
              <a:rPr lang="en-US" altLang="zh-CN" sz="1800" dirty="0">
                <a:solidFill>
                  <a:srgbClr val="7030A0"/>
                </a:solidFill>
                <a:latin typeface="方正粗黑宋简体" panose="02000000000000000000" pitchFamily="2" charset="-122"/>
                <a:ea typeface="方正粗黑宋简体" panose="02000000000000000000" pitchFamily="2" charset="-122"/>
              </a:rPr>
              <a:t> </a:t>
            </a:r>
            <a:r>
              <a:rPr lang="zh-CN" altLang="en-US" sz="1800" dirty="0">
                <a:solidFill>
                  <a:srgbClr val="7030A0"/>
                </a:solidFill>
                <a:latin typeface="方正粗黑宋简体" panose="02000000000000000000" pitchFamily="2" charset="-122"/>
                <a:ea typeface="方正粗黑宋简体" panose="02000000000000000000" pitchFamily="2" charset="-122"/>
              </a:rPr>
              <a:t>省级</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人均年收入</a:t>
            </a:r>
            <a:r>
              <a:rPr lang="en-US" altLang="zh-CN" sz="1800" dirty="0">
                <a:latin typeface="方正粗黑宋简体" panose="02000000000000000000" pitchFamily="2" charset="-122"/>
                <a:ea typeface="方正粗黑宋简体" panose="02000000000000000000" pitchFamily="2" charset="-122"/>
              </a:rPr>
              <a:t>4500</a:t>
            </a:r>
            <a:r>
              <a:rPr lang="zh-CN" altLang="en-US" sz="1800" dirty="0">
                <a:latin typeface="方正粗黑宋简体" panose="02000000000000000000" pitchFamily="2" charset="-122"/>
                <a:ea typeface="方正粗黑宋简体" panose="02000000000000000000" pitchFamily="2" charset="-122"/>
              </a:rPr>
              <a:t>元</a:t>
            </a:r>
            <a:r>
              <a:rPr lang="en-US" altLang="zh-CN" sz="1800" dirty="0">
                <a:latin typeface="方正粗黑宋简体" panose="02000000000000000000" pitchFamily="2" charset="-122"/>
                <a:ea typeface="方正粗黑宋简体" panose="02000000000000000000" pitchFamily="2" charset="-122"/>
              </a:rPr>
              <a:t>/</a:t>
            </a:r>
            <a:r>
              <a:rPr lang="zh-CN" altLang="en-US" sz="1800" dirty="0">
                <a:latin typeface="方正粗黑宋简体" panose="02000000000000000000" pitchFamily="2" charset="-122"/>
                <a:ea typeface="方正粗黑宋简体" panose="02000000000000000000" pitchFamily="2" charset="-122"/>
              </a:rPr>
              <a:t>年。</a:t>
            </a:r>
            <a:r>
              <a:rPr lang="en-US" altLang="zh-CN" sz="1800" dirty="0">
                <a:latin typeface="方正粗黑宋简体" panose="02000000000000000000" pitchFamily="2" charset="-122"/>
                <a:ea typeface="方正粗黑宋简体" panose="02000000000000000000" pitchFamily="2" charset="-122"/>
              </a:rPr>
              <a:t>                </a:t>
            </a:r>
            <a:endParaRPr lang="zh-CN" altLang="en-US" sz="1800" dirty="0">
              <a:latin typeface="方正粗黑宋简体" panose="02000000000000000000" pitchFamily="2" charset="-122"/>
              <a:ea typeface="方正粗黑宋简体" panose="02000000000000000000" pitchFamily="2" charset="-122"/>
            </a:endParaRPr>
          </a:p>
        </p:txBody>
      </p:sp>
      <p:sp>
        <p:nvSpPr>
          <p:cNvPr id="3" name="矩形 2"/>
          <p:cNvSpPr/>
          <p:nvPr/>
        </p:nvSpPr>
        <p:spPr>
          <a:xfrm>
            <a:off x="1437510" y="2161073"/>
            <a:ext cx="7706490" cy="1579920"/>
          </a:xfrm>
          <a:prstGeom prst="rect">
            <a:avLst/>
          </a:prstGeom>
        </p:spPr>
        <p:txBody>
          <a:bodyPr wrap="square">
            <a:spAutoFit/>
          </a:bodyPr>
          <a:lstStyle/>
          <a:p>
            <a:pPr>
              <a:lnSpc>
                <a:spcPts val="2850"/>
              </a:lnSpc>
            </a:pPr>
            <a:r>
              <a:rPr lang="zh-CN" altLang="en-US" sz="1800" dirty="0">
                <a:latin typeface="方正粗黑宋简体" panose="02000000000000000000" pitchFamily="2" charset="-122"/>
                <a:ea typeface="方正粗黑宋简体" panose="02000000000000000000" pitchFamily="2" charset="-122"/>
              </a:rPr>
              <a:t>      问题</a:t>
            </a:r>
            <a:r>
              <a:rPr lang="en-US" altLang="zh-CN" sz="1800" dirty="0">
                <a:latin typeface="方正粗黑宋简体" panose="02000000000000000000" pitchFamily="2" charset="-122"/>
                <a:ea typeface="方正粗黑宋简体" panose="02000000000000000000" pitchFamily="2" charset="-122"/>
              </a:rPr>
              <a:t>2</a:t>
            </a:r>
            <a:r>
              <a:rPr lang="zh-CN" altLang="en-US" sz="1800" dirty="0">
                <a:latin typeface="方正粗黑宋简体" panose="02000000000000000000" pitchFamily="2" charset="-122"/>
                <a:ea typeface="方正粗黑宋简体" panose="02000000000000000000" pitchFamily="2" charset="-122"/>
              </a:rPr>
              <a:t>：什么是家庭经济学生认定标准？</a:t>
            </a:r>
            <a:endParaRPr lang="en-US" altLang="zh-CN" sz="1800" dirty="0">
              <a:latin typeface="方正粗黑宋简体" panose="02000000000000000000" pitchFamily="2" charset="-122"/>
              <a:ea typeface="方正粗黑宋简体" panose="02000000000000000000" pitchFamily="2" charset="-122"/>
            </a:endParaRPr>
          </a:p>
          <a:p>
            <a:pPr>
              <a:lnSpc>
                <a:spcPts val="2850"/>
              </a:lnSpc>
            </a:pPr>
            <a:r>
              <a:rPr lang="zh-CN" altLang="en-US" sz="1800" dirty="0">
                <a:latin typeface="方正粗黑宋简体" panose="02000000000000000000" pitchFamily="2" charset="-122"/>
                <a:ea typeface="方正粗黑宋简体" panose="02000000000000000000" pitchFamily="2" charset="-122"/>
              </a:rPr>
              <a:t>     答：它与</a:t>
            </a:r>
            <a:r>
              <a:rPr lang="zh-CN" altLang="en-US" sz="1800" dirty="0">
                <a:solidFill>
                  <a:srgbClr val="FF0000"/>
                </a:solidFill>
                <a:latin typeface="方正粗黑宋简体" panose="02000000000000000000" pitchFamily="2" charset="-122"/>
                <a:ea typeface="方正粗黑宋简体" panose="02000000000000000000" pitchFamily="2" charset="-122"/>
              </a:rPr>
              <a:t>最低生活保障标准</a:t>
            </a:r>
            <a:r>
              <a:rPr lang="zh-CN" altLang="en-US" sz="1800" dirty="0">
                <a:latin typeface="方正粗黑宋简体" panose="02000000000000000000" pitchFamily="2" charset="-122"/>
                <a:ea typeface="方正粗黑宋简体" panose="02000000000000000000" pitchFamily="2" charset="-122"/>
              </a:rPr>
              <a:t>和</a:t>
            </a:r>
            <a:r>
              <a:rPr lang="zh-CN" altLang="en-US" sz="1800" dirty="0">
                <a:solidFill>
                  <a:srgbClr val="7030A0"/>
                </a:solidFill>
                <a:latin typeface="方正粗黑宋简体" panose="02000000000000000000" pitchFamily="2" charset="-122"/>
                <a:ea typeface="方正粗黑宋简体" panose="02000000000000000000" pitchFamily="2" charset="-122"/>
              </a:rPr>
              <a:t>脱贫享受政策家庭的识别标准</a:t>
            </a:r>
            <a:r>
              <a:rPr lang="zh-CN" altLang="en-US" sz="1800" dirty="0">
                <a:latin typeface="方正粗黑宋简体" panose="02000000000000000000" pitchFamily="2" charset="-122"/>
                <a:ea typeface="方正粗黑宋简体" panose="02000000000000000000" pitchFamily="2" charset="-122"/>
              </a:rPr>
              <a:t>类似，是以人均月收入或年收入为认定标准。不同的地方，制定认定标准时，要考虑学生在校生活学习费用的支出情况，考虑当地的物价水平等。</a:t>
            </a:r>
            <a:endParaRPr lang="en-US" altLang="zh-CN" sz="1800" dirty="0">
              <a:latin typeface="方正粗黑宋简体" panose="02000000000000000000" pitchFamily="2" charset="-122"/>
              <a:ea typeface="方正粗黑宋简体" panose="02000000000000000000" pitchFamily="2" charset="-122"/>
            </a:endParaRPr>
          </a:p>
        </p:txBody>
      </p:sp>
      <p:sp>
        <p:nvSpPr>
          <p:cNvPr id="18" name="文本框 9"/>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16" name="矩形 15"/>
          <p:cNvSpPr/>
          <p:nvPr/>
        </p:nvSpPr>
        <p:spPr>
          <a:xfrm>
            <a:off x="634545" y="597318"/>
            <a:ext cx="4493538"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（三）家庭经济</a:t>
            </a:r>
            <a:r>
              <a:rPr lang="en-US" altLang="zh-CN" sz="2100" dirty="0" err="1">
                <a:solidFill>
                  <a:schemeClr val="accent1">
                    <a:lumMod val="50000"/>
                  </a:schemeClr>
                </a:solidFill>
                <a:latin typeface="方正粗黑简体" panose="02010601030101010101" pitchFamily="2" charset="-122"/>
                <a:ea typeface="方正粗黑简体" panose="02010601030101010101" pitchFamily="2" charset="-122"/>
              </a:rPr>
              <a:t>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的认定标准</a:t>
            </a:r>
          </a:p>
        </p:txBody>
      </p:sp>
    </p:spTree>
    <p:extLst>
      <p:ext uri="{BB962C8B-B14F-4D97-AF65-F5344CB8AC3E}">
        <p14:creationId xmlns:p14="http://schemas.microsoft.com/office/powerpoint/2010/main" val="4040804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pic>
        <p:nvPicPr>
          <p:cNvPr id="5" name="图片 4"/>
          <p:cNvPicPr>
            <a:picLocks noChangeAspect="1"/>
          </p:cNvPicPr>
          <p:nvPr/>
        </p:nvPicPr>
        <p:blipFill>
          <a:blip r:embed="rId2"/>
          <a:stretch>
            <a:fillRect/>
          </a:stretch>
        </p:blipFill>
        <p:spPr>
          <a:xfrm>
            <a:off x="4758551" y="1239690"/>
            <a:ext cx="3574712" cy="2108164"/>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3"/>
          <a:stretch>
            <a:fillRect/>
          </a:stretch>
        </p:blipFill>
        <p:spPr>
          <a:xfrm>
            <a:off x="2093664" y="1184515"/>
            <a:ext cx="2532333" cy="3540009"/>
          </a:xfrm>
          <a:prstGeom prst="rect">
            <a:avLst/>
          </a:prstGeom>
        </p:spPr>
      </p:pic>
      <p:sp>
        <p:nvSpPr>
          <p:cNvPr id="3" name="矩形 2"/>
          <p:cNvSpPr/>
          <p:nvPr/>
        </p:nvSpPr>
        <p:spPr>
          <a:xfrm>
            <a:off x="486264" y="668391"/>
            <a:ext cx="4493538" cy="415498"/>
          </a:xfrm>
          <a:prstGeom prst="rect">
            <a:avLst/>
          </a:prstGeom>
        </p:spPr>
        <p:txBody>
          <a:bodyPr wrap="none">
            <a:spAutoFit/>
          </a:bodyPr>
          <a:lstStyle/>
          <a:p>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（三）家庭经济</a:t>
            </a:r>
            <a:r>
              <a:rPr lang="en-US" altLang="zh-CN" sz="2100" dirty="0" err="1">
                <a:solidFill>
                  <a:schemeClr val="accent1">
                    <a:lumMod val="50000"/>
                  </a:schemeClr>
                </a:solidFill>
                <a:latin typeface="方正粗黑简体" panose="02010601030101010101" pitchFamily="2" charset="-122"/>
                <a:ea typeface="方正粗黑简体" panose="02010601030101010101" pitchFamily="2" charset="-122"/>
              </a:rPr>
              <a:t>困难学生</a:t>
            </a:r>
            <a:r>
              <a:rPr lang="zh-CN" altLang="en-US" sz="2100" dirty="0">
                <a:solidFill>
                  <a:schemeClr val="accent1">
                    <a:lumMod val="50000"/>
                  </a:schemeClr>
                </a:solidFill>
                <a:latin typeface="方正粗黑简体" panose="02010601030101010101" pitchFamily="2" charset="-122"/>
                <a:ea typeface="方正粗黑简体" panose="02010601030101010101" pitchFamily="2" charset="-122"/>
              </a:rPr>
              <a:t>的认定标准</a:t>
            </a:r>
          </a:p>
        </p:txBody>
      </p:sp>
    </p:spTree>
    <p:extLst>
      <p:ext uri="{BB962C8B-B14F-4D97-AF65-F5344CB8AC3E}">
        <p14:creationId xmlns:p14="http://schemas.microsoft.com/office/powerpoint/2010/main" val="1658460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9"/>
          <p:cNvSpPr txBox="1"/>
          <p:nvPr/>
        </p:nvSpPr>
        <p:spPr>
          <a:xfrm>
            <a:off x="347862" y="209449"/>
            <a:ext cx="8821381" cy="372543"/>
          </a:xfrm>
          <a:prstGeom prst="rect">
            <a:avLst/>
          </a:prstGeom>
          <a:noFill/>
        </p:spPr>
        <p:txBody>
          <a:bodyPr wrap="square" lIns="94620" tIns="47310" rIns="94620" bIns="47310" rtlCol="0">
            <a:spAutoFit/>
          </a:bodyPr>
          <a:lstStyle/>
          <a:p>
            <a:pPr marL="0" lvl="1"/>
            <a:r>
              <a:rPr lang="zh-CN" altLang="en-US" sz="1800" b="1" dirty="0">
                <a:solidFill>
                  <a:schemeClr val="accent3"/>
                </a:solidFill>
                <a:latin typeface="微软雅黑" pitchFamily="34" charset="-122"/>
                <a:ea typeface="微软雅黑" pitchFamily="34" charset="-122"/>
              </a:rPr>
              <a:t>一、家庭经济困难学生的内涵及认定标准解析</a:t>
            </a:r>
          </a:p>
        </p:txBody>
      </p:sp>
      <p:sp>
        <p:nvSpPr>
          <p:cNvPr id="7" name="矩形 6"/>
          <p:cNvSpPr/>
          <p:nvPr/>
        </p:nvSpPr>
        <p:spPr>
          <a:xfrm>
            <a:off x="809781" y="1350232"/>
            <a:ext cx="7897541" cy="1862048"/>
          </a:xfrm>
          <a:prstGeom prst="rect">
            <a:avLst/>
          </a:prstGeom>
        </p:spPr>
        <p:txBody>
          <a:bodyPr wrap="square">
            <a:spAutoFit/>
          </a:bodyPr>
          <a:lstStyle/>
          <a:p>
            <a:pPr>
              <a:lnSpc>
                <a:spcPts val="2250"/>
              </a:lnSpc>
            </a:pPr>
            <a:r>
              <a:rPr lang="en-US" altLang="zh-CN" sz="1500" dirty="0">
                <a:latin typeface="方正小标宋简体" pitchFamily="2" charset="-122"/>
                <a:ea typeface="方正小标宋简体" pitchFamily="2" charset="-122"/>
              </a:rPr>
              <a:t>       </a:t>
            </a:r>
            <a:r>
              <a:rPr lang="zh-CN" altLang="en-US" sz="1500" dirty="0">
                <a:latin typeface="方正小标宋简体" pitchFamily="2" charset="-122"/>
                <a:ea typeface="方正小标宋简体" pitchFamily="2" charset="-122"/>
              </a:rPr>
              <a:t>某单位主要负责人</a:t>
            </a:r>
            <a:r>
              <a:rPr lang="zh-CN" altLang="zh-CN" sz="1500" dirty="0">
                <a:latin typeface="方正小标宋简体" pitchFamily="2" charset="-122"/>
                <a:ea typeface="方正小标宋简体" pitchFamily="2" charset="-122"/>
              </a:rPr>
              <a:t>离任审计，审计</a:t>
            </a:r>
            <a:r>
              <a:rPr lang="zh-CN" altLang="en-US" sz="1500" dirty="0">
                <a:latin typeface="方正小标宋简体" pitchFamily="2" charset="-122"/>
                <a:ea typeface="方正小标宋简体" pitchFamily="2" charset="-122"/>
              </a:rPr>
              <a:t>工作人员</a:t>
            </a:r>
            <a:r>
              <a:rPr lang="zh-CN" altLang="zh-CN" sz="1500" dirty="0">
                <a:latin typeface="方正小标宋简体" pitchFamily="2" charset="-122"/>
                <a:ea typeface="方正小标宋简体" pitchFamily="2" charset="-122"/>
              </a:rPr>
              <a:t>问</a:t>
            </a:r>
            <a:r>
              <a:rPr lang="zh-CN" altLang="en-US" sz="1500" dirty="0">
                <a:latin typeface="方正小标宋简体" pitchFamily="2" charset="-122"/>
                <a:ea typeface="方正小标宋简体" pitchFamily="2" charset="-122"/>
              </a:rPr>
              <a:t>资助工作人员</a:t>
            </a:r>
            <a:r>
              <a:rPr lang="zh-CN" altLang="zh-CN" sz="1500" dirty="0">
                <a:latin typeface="方正小标宋简体" pitchFamily="2" charset="-122"/>
                <a:ea typeface="方正小标宋简体" pitchFamily="2" charset="-122"/>
              </a:rPr>
              <a:t>，</a:t>
            </a:r>
            <a:r>
              <a:rPr lang="zh-CN" altLang="zh-CN" sz="1500" dirty="0">
                <a:solidFill>
                  <a:srgbClr val="FF0000"/>
                </a:solidFill>
                <a:latin typeface="方正小标宋简体" pitchFamily="2" charset="-122"/>
                <a:ea typeface="方正小标宋简体" pitchFamily="2" charset="-122"/>
              </a:rPr>
              <a:t>家庭经济困难学生认定标准是什么？</a:t>
            </a:r>
            <a:r>
              <a:rPr lang="zh-CN" altLang="zh-CN" sz="1500" dirty="0">
                <a:latin typeface="方正小标宋简体" pitchFamily="2" charset="-122"/>
                <a:ea typeface="方正小标宋简体" pitchFamily="2" charset="-122"/>
              </a:rPr>
              <a:t>资助工作人员回答：我们主要根据学生的家庭劳动力及职业状况、家庭财产及收入、家庭负担等情况和学生消费金额、消费结构等情况进行班级、年级和学校三级认定，</a:t>
            </a:r>
            <a:r>
              <a:rPr lang="zh-CN" altLang="en-US" sz="1500" dirty="0">
                <a:latin typeface="方正小标宋简体" pitchFamily="2" charset="-122"/>
                <a:ea typeface="方正小标宋简体" pitchFamily="2" charset="-122"/>
              </a:rPr>
              <a:t>并且</a:t>
            </a:r>
            <a:r>
              <a:rPr lang="zh-CN" altLang="zh-CN" sz="1500" dirty="0">
                <a:latin typeface="方正小标宋简体" pitchFamily="2" charset="-122"/>
                <a:ea typeface="方正小标宋简体" pitchFamily="2" charset="-122"/>
              </a:rPr>
              <a:t>低保等特殊困难家庭的</a:t>
            </a:r>
            <a:r>
              <a:rPr lang="en-US" altLang="zh-CN" sz="1500" dirty="0">
                <a:latin typeface="方正小标宋简体" pitchFamily="2" charset="-122"/>
                <a:ea typeface="方正小标宋简体" pitchFamily="2" charset="-122"/>
              </a:rPr>
              <a:t>10</a:t>
            </a:r>
            <a:r>
              <a:rPr lang="zh-CN" altLang="zh-CN" sz="1500" dirty="0">
                <a:latin typeface="方正小标宋简体" pitchFamily="2" charset="-122"/>
                <a:ea typeface="方正小标宋简体" pitchFamily="2" charset="-122"/>
              </a:rPr>
              <a:t>类学生全部认定为特别困难学生，再经过家访、公示等环节认定为家庭经济困难学生。</a:t>
            </a:r>
            <a:endParaRPr lang="en-US" altLang="zh-CN" sz="1500" dirty="0">
              <a:latin typeface="方正小标宋简体" pitchFamily="2" charset="-122"/>
              <a:ea typeface="方正小标宋简体" pitchFamily="2" charset="-122"/>
            </a:endParaRPr>
          </a:p>
          <a:p>
            <a:pPr>
              <a:lnSpc>
                <a:spcPts val="2250"/>
              </a:lnSpc>
            </a:pPr>
            <a:r>
              <a:rPr lang="zh-CN" altLang="en-US" sz="1500" dirty="0">
                <a:solidFill>
                  <a:srgbClr val="FF0000"/>
                </a:solidFill>
                <a:latin typeface="方正小标宋简体" pitchFamily="2" charset="-122"/>
                <a:ea typeface="方正小标宋简体" pitchFamily="2" charset="-122"/>
              </a:rPr>
              <a:t>      大家认为这种说法妥当吗？审计厅人员会认同吗？换你，你会如何回答？</a:t>
            </a:r>
            <a:endParaRPr lang="zh-CN" altLang="zh-CN" sz="1500" dirty="0">
              <a:solidFill>
                <a:srgbClr val="FF0000"/>
              </a:solidFill>
              <a:latin typeface="方正小标宋简体" pitchFamily="2" charset="-122"/>
              <a:ea typeface="方正小标宋简体" pitchFamily="2" charset="-122"/>
            </a:endParaRPr>
          </a:p>
        </p:txBody>
      </p:sp>
      <p:sp>
        <p:nvSpPr>
          <p:cNvPr id="2" name="爆炸形 2 1"/>
          <p:cNvSpPr/>
          <p:nvPr/>
        </p:nvSpPr>
        <p:spPr>
          <a:xfrm>
            <a:off x="260931" y="595156"/>
            <a:ext cx="2213264" cy="741911"/>
          </a:xfrm>
          <a:prstGeom prst="irregularSeal2">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zh-CN" sz="1013" dirty="0">
                <a:solidFill>
                  <a:srgbClr val="FF0000"/>
                </a:solidFill>
                <a:latin typeface="方正小标宋简体" pitchFamily="2" charset="-122"/>
                <a:ea typeface="方正小标宋简体" pitchFamily="2" charset="-122"/>
              </a:rPr>
              <a:t>案例分析</a:t>
            </a:r>
            <a:r>
              <a:rPr lang="en-US" altLang="zh-CN" sz="1013" dirty="0">
                <a:solidFill>
                  <a:srgbClr val="FF0000"/>
                </a:solidFill>
                <a:latin typeface="方正小标宋简体" pitchFamily="2" charset="-122"/>
                <a:ea typeface="方正小标宋简体" pitchFamily="2" charset="-122"/>
              </a:rPr>
              <a:t>1</a:t>
            </a:r>
            <a:endParaRPr lang="zh-CN" altLang="en-US" sz="1013" dirty="0"/>
          </a:p>
        </p:txBody>
      </p:sp>
    </p:spTree>
    <p:extLst>
      <p:ext uri="{BB962C8B-B14F-4D97-AF65-F5344CB8AC3E}">
        <p14:creationId xmlns:p14="http://schemas.microsoft.com/office/powerpoint/2010/main" val="731019242"/>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1918</TotalTime>
  <Words>6699</Words>
  <Application>Microsoft Office PowerPoint</Application>
  <PresentationFormat>全屏显示(16:9)</PresentationFormat>
  <Paragraphs>558</Paragraphs>
  <Slides>57</Slides>
  <Notes>1</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57</vt:i4>
      </vt:variant>
    </vt:vector>
  </HeadingPairs>
  <TitlesOfParts>
    <vt:vector size="82" baseType="lpstr">
      <vt:lpstr>굴림</vt:lpstr>
      <vt:lpstr>等线</vt:lpstr>
      <vt:lpstr>方正粗黑简体</vt:lpstr>
      <vt:lpstr>方正粗黑宋简体</vt:lpstr>
      <vt:lpstr>方正公文小标宋</vt:lpstr>
      <vt:lpstr>方正古隶简体</vt:lpstr>
      <vt:lpstr>方正行楷简体</vt:lpstr>
      <vt:lpstr>方正华隶简体</vt:lpstr>
      <vt:lpstr>方正宋黑简体</vt:lpstr>
      <vt:lpstr>方正小标宋简体</vt:lpstr>
      <vt:lpstr>方正正纤黑简体</vt:lpstr>
      <vt:lpstr>黑体</vt:lpstr>
      <vt:lpstr>华文行楷</vt:lpstr>
      <vt:lpstr>华文琥珀</vt:lpstr>
      <vt:lpstr>华文中宋</vt:lpstr>
      <vt:lpstr>楷体</vt:lpstr>
      <vt:lpstr>宋体</vt:lpstr>
      <vt:lpstr>微软雅黑</vt:lpstr>
      <vt:lpstr>Agency FB</vt:lpstr>
      <vt:lpstr>Arial</vt:lpstr>
      <vt:lpstr>Calibri</vt:lpstr>
      <vt:lpstr>Calibri Light</vt:lpstr>
      <vt:lpstr>Segoe UI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家庭经济困难学生的认定工作是我们所有资助工作的基础！</vt:lpstr>
      <vt:lpstr>              谁最需要国家资助？</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www.1ppt.com</dc:title>
  <dc:creator>www.1ppt.com</dc:creator>
  <cp:keywords>www.1ppt.com</cp:keywords>
  <cp:lastModifiedBy>xbany</cp:lastModifiedBy>
  <cp:revision>141</cp:revision>
  <cp:lastPrinted>2022-08-19T13:01:24Z</cp:lastPrinted>
  <dcterms:created xsi:type="dcterms:W3CDTF">2016-08-10T12:55:40Z</dcterms:created>
  <dcterms:modified xsi:type="dcterms:W3CDTF">2022-08-28T10:09:50Z</dcterms:modified>
</cp:coreProperties>
</file>